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1" r:id="rId3"/>
    <p:sldId id="273" r:id="rId4"/>
    <p:sldId id="295" r:id="rId5"/>
    <p:sldId id="296" r:id="rId6"/>
    <p:sldId id="297" r:id="rId7"/>
    <p:sldId id="298" r:id="rId8"/>
    <p:sldId id="272" r:id="rId9"/>
    <p:sldId id="293" r:id="rId10"/>
    <p:sldId id="264" r:id="rId11"/>
    <p:sldId id="269" r:id="rId12"/>
    <p:sldId id="258" r:id="rId13"/>
    <p:sldId id="259" r:id="rId14"/>
    <p:sldId id="260" r:id="rId15"/>
    <p:sldId id="261" r:id="rId16"/>
    <p:sldId id="262" r:id="rId17"/>
    <p:sldId id="263" r:id="rId18"/>
    <p:sldId id="270" r:id="rId19"/>
    <p:sldId id="265" r:id="rId20"/>
    <p:sldId id="266" r:id="rId21"/>
    <p:sldId id="267" r:id="rId22"/>
    <p:sldId id="268" r:id="rId23"/>
    <p:sldId id="275" r:id="rId24"/>
    <p:sldId id="276" r:id="rId25"/>
    <p:sldId id="277" r:id="rId26"/>
    <p:sldId id="290" r:id="rId27"/>
    <p:sldId id="279" r:id="rId28"/>
    <p:sldId id="280" r:id="rId29"/>
    <p:sldId id="291" r:id="rId30"/>
    <p:sldId id="274" r:id="rId31"/>
    <p:sldId id="278" r:id="rId32"/>
    <p:sldId id="281" r:id="rId33"/>
    <p:sldId id="294" r:id="rId34"/>
    <p:sldId id="282" r:id="rId35"/>
    <p:sldId id="283" r:id="rId36"/>
    <p:sldId id="284" r:id="rId37"/>
    <p:sldId id="285" r:id="rId38"/>
    <p:sldId id="286" r:id="rId39"/>
    <p:sldId id="288" r:id="rId40"/>
    <p:sldId id="287" r:id="rId41"/>
    <p:sldId id="289" r:id="rId42"/>
    <p:sldId id="29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-122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E0EB-25CF-2F46-843C-1A0CFED83F3C}" type="datetimeFigureOut">
              <a:rPr lang="en-US" smtClean="0"/>
              <a:t>9/24/14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4E23A-57BC-3749-9DFB-8B608015B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891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62B48-3789-7C45-9DAE-CD684899197F}" type="datetimeFigureOut">
              <a:rPr lang="en-US" smtClean="0"/>
              <a:t>9/24/14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82AA1-775A-1E44-8E2C-96756FEE5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848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590E-73E6-BE4C-8D17-32B84AC12780}" type="datetime1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7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A434-B217-3043-9FB0-91DFE224FB01}" type="datetime1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8034-2EFD-7D4F-993E-D3A003C8BD11}" type="datetime1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77CD-2479-6842-BB82-2B2C44E50D47}" type="datetime1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55FD-18D1-2643-AB9E-55E248901A68}" type="datetime1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8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7C15-3837-304F-AEA1-ADC2CE3CD97D}" type="datetime1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3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ED786-5B7C-B746-963E-20BE429A27AB}" type="datetime1">
              <a:rPr lang="en-US" smtClean="0"/>
              <a:t>9/24/14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3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2FAC-F4B8-9A46-B70E-D63E2DA89B64}" type="datetime1">
              <a:rPr lang="en-US" smtClean="0"/>
              <a:t>9/24/14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8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06D41-9135-5E49-A615-CFE82CA54C9F}" type="datetime1">
              <a:rPr lang="en-US" smtClean="0"/>
              <a:t>9/24/14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5204B-8A87-D642-B331-44BEE290161B}" type="datetime1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5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05E3-367C-264F-A8DB-24E665D4FE9E}" type="datetime1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6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93064-3227-5A47-B9A6-3A5D78D09B8E}" type="datetime1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A4A47-3CE9-9541-865B-5C4AF75C5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8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tuart.w.frye@nasa.gov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t@cappelaere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appelaere.wistia.com/medias/99i4bqn6fa" TargetMode="Externa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ppelaere.wistia.com/medias/faz1hi8bpu" TargetMode="Externa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fmitheu@rcmrd.org" TargetMode="External"/><Relationship Id="rId4" Type="http://schemas.openxmlformats.org/officeDocument/2006/relationships/hyperlink" Target="mailto:dmacharia@rcmrd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wahome@rcmrd.org" TargetMode="Externa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searchgate.net/publication/232042361_Author's_personal_copy_Height_Above_the_Nearest_Drainage__a_hydrologically_relevant_new_terrain_model" TargetMode="External"/><Relationship Id="rId3" Type="http://schemas.openxmlformats.org/officeDocument/2006/relationships/hyperlink" Target="http://www.authorstream.com/Presentation/kritikakothari-1967411-hand-hydrologically-relevant-new-terrain-model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ostock/topojson" TargetMode="External"/><Relationship Id="rId4" Type="http://schemas.openxmlformats.org/officeDocument/2006/relationships/hyperlink" Target="http://wiki.openstreetmap.org/wiki/OSM_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ojson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pshaper.org/" TargetMode="External"/><Relationship Id="rId4" Type="http://schemas.openxmlformats.org/officeDocument/2006/relationships/hyperlink" Target="http://d3js.org/" TargetMode="External"/><Relationship Id="rId5" Type="http://schemas.openxmlformats.org/officeDocument/2006/relationships/hyperlink" Target="https://www.mapbox.com/mapbox.js/api/v2.1.0/" TargetMode="External"/><Relationship Id="rId6" Type="http://schemas.openxmlformats.org/officeDocument/2006/relationships/hyperlink" Target="https://www.mapbox.com/mapbox-studi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ojson.io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vicat.com/" TargetMode="External"/><Relationship Id="rId4" Type="http://schemas.openxmlformats.org/officeDocument/2006/relationships/hyperlink" Target="http://www.pgadmin.org/" TargetMode="External"/><Relationship Id="rId5" Type="http://schemas.openxmlformats.org/officeDocument/2006/relationships/hyperlink" Target="http://macromates.com/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hyperlink" Target="https://github.com/vightel/FloodMapsWorkshop.git" TargetMode="External"/><Relationship Id="rId8" Type="http://schemas.openxmlformats.org/officeDocument/2006/relationships/hyperlink" Target="http://aws.amazon.com/" TargetMode="External"/><Relationship Id="rId9" Type="http://schemas.openxmlformats.org/officeDocument/2006/relationships/hyperlink" Target="http://earthexplorer.usgs.gov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-scm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eodf.nrcan.gc.ca/neodf_cat3/index.php?lang=en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c-csa.gc.ca/eng/satellites/radarsat2/order-contact.asp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geojson.io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pshaper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openstreetmap.org/wiki/Tag:natural=water" TargetMode="External"/><Relationship Id="rId4" Type="http://schemas.openxmlformats.org/officeDocument/2006/relationships/hyperlink" Target="http://tasks.hotosm.org" TargetMode="External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osm.openstreetmap.de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oodobservatory.colorado.edu/Version3/2014Bangladesh4178.html" TargetMode="External"/><Relationship Id="rId4" Type="http://schemas.openxmlformats.org/officeDocument/2006/relationships/hyperlink" Target="http://floodobservatory.colorado.edu/Version3/2014Bangladesh4178.tif" TargetMode="External"/><Relationship Id="rId5" Type="http://schemas.openxmlformats.org/officeDocument/2006/relationships/hyperlink" Target="https://www.mapbox.com/mapbox-studio" TargetMode="External"/><Relationship Id="rId6" Type="http://schemas.openxmlformats.org/officeDocument/2006/relationships/hyperlink" Target="https://api.tiles.mapbox.com/v4/cappelaere.2466f86b/page.html?access_token=pk.eyJ1IjoiY2FwcGVsYWVyZSIsImEiOiJxSjM5MEt3In0.9PYNJ8PzRclvtEh1jkqBuA%2310/25.1266/89.8311" TargetMode="External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loodobservatory.colorado.edu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hyperlink" Target="https://github.com/vightel/gfc/tree/master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arthexplorer.usgs.gov" TargetMode="External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as.gsfc.nasa.gov/floodmap/" TargetMode="External"/><Relationship Id="rId3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625" y="268460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Flood Mapping Workshop</a:t>
            </a:r>
            <a:br>
              <a:rPr lang="en-US" dirty="0" smtClean="0"/>
            </a:br>
            <a:r>
              <a:rPr lang="en-US" dirty="0" smtClean="0"/>
              <a:t>Huntsville, AL </a:t>
            </a:r>
            <a:br>
              <a:rPr lang="en-US" dirty="0" smtClean="0"/>
            </a:br>
            <a:r>
              <a:rPr lang="en-US" sz="2000" dirty="0" smtClean="0"/>
              <a:t>Sept 24-25, 2014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4568" y="4602257"/>
            <a:ext cx="6400800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Pat Cappelaere / Stu Frye</a:t>
            </a:r>
          </a:p>
          <a:p>
            <a:r>
              <a:rPr lang="en-US" sz="2000" dirty="0" smtClean="0">
                <a:hlinkClick r:id="rId2"/>
              </a:rPr>
              <a:t>pat@cappelaere.com</a:t>
            </a:r>
            <a:endParaRPr lang="en-US" sz="2000" dirty="0" smtClean="0"/>
          </a:p>
          <a:p>
            <a:r>
              <a:rPr lang="en-US" sz="2000" dirty="0">
                <a:hlinkClick r:id="rId3"/>
              </a:rPr>
              <a:t>stuart.w.frye@</a:t>
            </a:r>
            <a:r>
              <a:rPr lang="en-US" sz="2000" dirty="0" smtClean="0">
                <a:hlinkClick r:id="rId3"/>
              </a:rPr>
              <a:t>nasa.gov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2" y="191996"/>
            <a:ext cx="1325886" cy="1325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90" y="383372"/>
            <a:ext cx="4660219" cy="1036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263768" y="1627554"/>
            <a:ext cx="1155714" cy="1173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59" y="2945275"/>
            <a:ext cx="1155714" cy="1051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59" y="4137234"/>
            <a:ext cx="1164023" cy="1050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757" y="5338196"/>
            <a:ext cx="1168616" cy="117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2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4" y="98846"/>
            <a:ext cx="5430741" cy="56582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9450" y="5739274"/>
            <a:ext cx="8014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www.earthzine.org</a:t>
            </a:r>
            <a:r>
              <a:rPr lang="en-US" sz="1200" dirty="0"/>
              <a:t>/2014/07/15/architecting-an-earth-observation-strategy-for-disaster-risk-management/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7539" y="2448486"/>
            <a:ext cx="24929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This is Part of A </a:t>
            </a:r>
          </a:p>
          <a:p>
            <a:r>
              <a:rPr lang="en-US" sz="2800" b="1" dirty="0" smtClean="0"/>
              <a:t>Bigger Picture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0165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GeoSocial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26" y="1509110"/>
            <a:ext cx="7386201" cy="50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6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Multi-Faceted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8297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Process Data From Multiple Satellites, Sensors, Models and Citizen Scientists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Generate Multiple Products For Multiple Hazards (GEOSS Disasters SBA)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Scale (Global/Regional/Local)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Languages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9940" y="1932609"/>
            <a:ext cx="276406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Satellites:</a:t>
            </a:r>
          </a:p>
          <a:p>
            <a:r>
              <a:rPr lang="en-US" dirty="0" smtClean="0"/>
              <a:t>	EO-1</a:t>
            </a:r>
          </a:p>
          <a:p>
            <a:r>
              <a:rPr lang="en-US" dirty="0" smtClean="0"/>
              <a:t>	MODIS (TERRA/AQUA)</a:t>
            </a:r>
          </a:p>
          <a:p>
            <a:r>
              <a:rPr lang="en-US" dirty="0" smtClean="0"/>
              <a:t>	Radarsat-2</a:t>
            </a:r>
          </a:p>
          <a:p>
            <a:r>
              <a:rPr lang="en-US" dirty="0" smtClean="0"/>
              <a:t>	Landsat-8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dirty="0" smtClean="0"/>
              <a:t>TRMM/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GPM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	SMAP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	COSMO/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SkyMed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	ALOS-2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	Sentinel-1</a:t>
            </a:r>
          </a:p>
          <a:p>
            <a:r>
              <a:rPr lang="en-US" dirty="0" smtClean="0"/>
              <a:t>Models:</a:t>
            </a:r>
          </a:p>
          <a:p>
            <a:r>
              <a:rPr lang="en-US" dirty="0" smtClean="0"/>
              <a:t>	GFMS</a:t>
            </a:r>
          </a:p>
          <a:p>
            <a:r>
              <a:rPr lang="en-US" dirty="0" smtClean="0"/>
              <a:t>	WRF</a:t>
            </a:r>
          </a:p>
          <a:p>
            <a:r>
              <a:rPr lang="en-US" dirty="0" smtClean="0"/>
              <a:t>	Landslide Model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7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Multi-Faceted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8297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Process Data From Multiple Satellites, Sensors, Models and Citizen Scientists</a:t>
            </a:r>
          </a:p>
          <a:p>
            <a:r>
              <a:rPr lang="en-US" dirty="0" smtClean="0"/>
              <a:t>Generate Multiple Products For Multiple Hazards (GEOSS Disasters SBA)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Scale (Global/Regional/Local)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Languages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2115" y="3151616"/>
            <a:ext cx="1159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Landslides</a:t>
            </a:r>
          </a:p>
          <a:p>
            <a:r>
              <a:rPr lang="en-US" dirty="0" smtClean="0"/>
              <a:t>Floods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Fires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Quakes…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6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Multi-Faceted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8297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Process Data From Multiple Satellites, Sensors, Models and Citizen Scientists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Generate Multiple Products For Multiple Hazards (GEOSS Disasters SBA)</a:t>
            </a:r>
          </a:p>
          <a:p>
            <a:r>
              <a:rPr lang="en-US" dirty="0" smtClean="0"/>
              <a:t>Multiple Scale (Global/Regional/Local)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Languages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6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Multi-Faceted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8297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Process Data From Multiple Satellites, Sensors, Models and Citizen Scientists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Generate Multiple Products For Multiple Hazards (GEOSS Disasters SBA)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Scale (Global/Regional/Local)</a:t>
            </a:r>
          </a:p>
          <a:p>
            <a:r>
              <a:rPr lang="en-US" dirty="0" smtClean="0"/>
              <a:t>Multiple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67072" y="4786050"/>
            <a:ext cx="125463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English</a:t>
            </a:r>
          </a:p>
          <a:p>
            <a:r>
              <a:rPr lang="en-US" dirty="0" smtClean="0"/>
              <a:t>Spanish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Portuguese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French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Italian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German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6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6"/>
            <a:ext cx="8229600" cy="114300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36796" y="737989"/>
            <a:ext cx="690289" cy="690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1" y="2377573"/>
            <a:ext cx="946197" cy="94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872" y="319314"/>
            <a:ext cx="103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Satellites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8911" y="1428278"/>
            <a:ext cx="1419432" cy="118973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2"/>
          </p:cNvCxnSpPr>
          <p:nvPr/>
        </p:nvCxnSpPr>
        <p:spPr>
          <a:xfrm>
            <a:off x="672010" y="3323770"/>
            <a:ext cx="2904" cy="478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3437" y="3984171"/>
            <a:ext cx="110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[Big] Data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1849" y="4412342"/>
            <a:ext cx="2904" cy="478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6838" y="5007429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Societal </a:t>
            </a:r>
          </a:p>
          <a:p>
            <a:r>
              <a:rPr lang="en-US" dirty="0" smtClean="0"/>
              <a:t>Products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471" y="1681282"/>
            <a:ext cx="444500" cy="55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272" y="1324971"/>
            <a:ext cx="567871" cy="7126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143" y="737989"/>
            <a:ext cx="1032329" cy="583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9486" y="2005644"/>
            <a:ext cx="1232522" cy="7438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2279" y="2234728"/>
            <a:ext cx="429986" cy="7331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6947" y="30882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 Networks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3" idx="3"/>
            <a:endCxn id="14" idx="1"/>
          </p:cNvCxnSpPr>
          <p:nvPr/>
        </p:nvCxnSpPr>
        <p:spPr>
          <a:xfrm flipV="1">
            <a:off x="7082971" y="1681282"/>
            <a:ext cx="114301" cy="2767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1"/>
            <a:endCxn id="13" idx="2"/>
          </p:cNvCxnSpPr>
          <p:nvPr/>
        </p:nvCxnSpPr>
        <p:spPr>
          <a:xfrm flipH="1" flipV="1">
            <a:off x="6860721" y="2234728"/>
            <a:ext cx="121558" cy="3665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1"/>
          </p:cNvCxnSpPr>
          <p:nvPr/>
        </p:nvCxnSpPr>
        <p:spPr>
          <a:xfrm flipH="1">
            <a:off x="7412265" y="2377573"/>
            <a:ext cx="447221" cy="1886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1"/>
            <a:endCxn id="14" idx="0"/>
          </p:cNvCxnSpPr>
          <p:nvPr/>
        </p:nvCxnSpPr>
        <p:spPr>
          <a:xfrm flipH="1">
            <a:off x="7481208" y="1029547"/>
            <a:ext cx="283935" cy="2954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254804" y="2361241"/>
            <a:ext cx="43199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091322" y="1029547"/>
            <a:ext cx="3559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63921" y="72216"/>
            <a:ext cx="1697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Degree of Connectivity &lt; 6</a:t>
            </a:r>
            <a:endParaRPr lang="en-US" sz="1100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35952" y="6357258"/>
            <a:ext cx="6722791" cy="21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2" idx="2"/>
          </p:cNvCxnSpPr>
          <p:nvPr/>
        </p:nvCxnSpPr>
        <p:spPr>
          <a:xfrm flipV="1">
            <a:off x="635952" y="5653760"/>
            <a:ext cx="0" cy="725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358743" y="3156857"/>
            <a:ext cx="0" cy="320040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939142" y="6488668"/>
            <a:ext cx="28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Want This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 My Local Area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8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6"/>
            <a:ext cx="8229600" cy="7415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36796" y="737989"/>
            <a:ext cx="690289" cy="690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1" y="2377573"/>
            <a:ext cx="946197" cy="94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872" y="319314"/>
            <a:ext cx="103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Satellites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8911" y="1428278"/>
            <a:ext cx="1419432" cy="118973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2"/>
          </p:cNvCxnSpPr>
          <p:nvPr/>
        </p:nvCxnSpPr>
        <p:spPr>
          <a:xfrm>
            <a:off x="672010" y="3323770"/>
            <a:ext cx="2904" cy="478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3437" y="3984171"/>
            <a:ext cx="110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[Big] Data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1849" y="4412342"/>
            <a:ext cx="2904" cy="478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6838" y="5007429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Societal </a:t>
            </a:r>
          </a:p>
          <a:p>
            <a:r>
              <a:rPr lang="en-US" dirty="0" smtClean="0"/>
              <a:t>Products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471" y="1681282"/>
            <a:ext cx="444500" cy="55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272" y="1324971"/>
            <a:ext cx="567871" cy="7126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143" y="737989"/>
            <a:ext cx="1032329" cy="583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9486" y="2005644"/>
            <a:ext cx="1232522" cy="7438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2279" y="2234728"/>
            <a:ext cx="429986" cy="7331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6947" y="30882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 Networks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06770" y="1576716"/>
            <a:ext cx="242077" cy="188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0"/>
            <a:endCxn id="13" idx="3"/>
          </p:cNvCxnSpPr>
          <p:nvPr/>
        </p:nvCxnSpPr>
        <p:spPr>
          <a:xfrm flipH="1" flipV="1">
            <a:off x="7082971" y="1958005"/>
            <a:ext cx="114301" cy="2767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1"/>
          </p:cNvCxnSpPr>
          <p:nvPr/>
        </p:nvCxnSpPr>
        <p:spPr>
          <a:xfrm flipH="1">
            <a:off x="7412265" y="2377573"/>
            <a:ext cx="447221" cy="1886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1"/>
            <a:endCxn id="14" idx="0"/>
          </p:cNvCxnSpPr>
          <p:nvPr/>
        </p:nvCxnSpPr>
        <p:spPr>
          <a:xfrm flipH="1">
            <a:off x="7481208" y="1029547"/>
            <a:ext cx="283935" cy="2954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254804" y="2361241"/>
            <a:ext cx="43199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091322" y="1029547"/>
            <a:ext cx="3559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63921" y="72216"/>
            <a:ext cx="1697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Degree of Connectivity &lt; 6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1465943" y="4657490"/>
            <a:ext cx="1170090" cy="663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Publisher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618343" y="4809890"/>
            <a:ext cx="1170090" cy="663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Publisher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770743" y="4962290"/>
            <a:ext cx="1170090" cy="663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Publisher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923143" y="5114690"/>
            <a:ext cx="1170090" cy="663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Publisher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395461" y="2992017"/>
            <a:ext cx="1170090" cy="663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Regional</a:t>
            </a:r>
          </a:p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882048" y="2503220"/>
            <a:ext cx="1360807" cy="663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</a:t>
            </a:r>
          </a:p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901098" y="4368005"/>
            <a:ext cx="1360807" cy="663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</a:p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135715" y="5663360"/>
            <a:ext cx="482628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3" idx="0"/>
            <a:endCxn id="35" idx="1"/>
          </p:cNvCxnSpPr>
          <p:nvPr/>
        </p:nvCxnSpPr>
        <p:spPr>
          <a:xfrm rot="5400000" flipH="1" flipV="1">
            <a:off x="2056364" y="3318394"/>
            <a:ext cx="1333720" cy="134447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35" idx="0"/>
            <a:endCxn id="37" idx="1"/>
          </p:cNvCxnSpPr>
          <p:nvPr/>
        </p:nvCxnSpPr>
        <p:spPr>
          <a:xfrm rot="5400000" flipH="1" flipV="1">
            <a:off x="4352755" y="2462724"/>
            <a:ext cx="157044" cy="90154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5" idx="2"/>
            <a:endCxn id="39" idx="1"/>
          </p:cNvCxnSpPr>
          <p:nvPr/>
        </p:nvCxnSpPr>
        <p:spPr>
          <a:xfrm rot="16200000" flipH="1">
            <a:off x="3918684" y="3717344"/>
            <a:ext cx="1044236" cy="92059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37" idx="0"/>
            <a:endCxn id="13" idx="1"/>
          </p:cNvCxnSpPr>
          <p:nvPr/>
        </p:nvCxnSpPr>
        <p:spPr>
          <a:xfrm rot="5400000" flipH="1" flipV="1">
            <a:off x="5827854" y="1692604"/>
            <a:ext cx="545215" cy="1076019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39" idx="3"/>
            <a:endCxn id="17" idx="2"/>
          </p:cNvCxnSpPr>
          <p:nvPr/>
        </p:nvCxnSpPr>
        <p:spPr>
          <a:xfrm flipV="1">
            <a:off x="6261905" y="2967909"/>
            <a:ext cx="935367" cy="1731849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547861" y="3144417"/>
            <a:ext cx="1170090" cy="663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Regional</a:t>
            </a:r>
          </a:p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700261" y="3296817"/>
            <a:ext cx="1170090" cy="663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Regional</a:t>
            </a:r>
          </a:p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153" y="1046282"/>
            <a:ext cx="1689100" cy="1270000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V="1">
            <a:off x="3980506" y="2161741"/>
            <a:ext cx="0" cy="58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989253" y="1321104"/>
            <a:ext cx="1724492" cy="0"/>
          </a:xfrm>
          <a:prstGeom prst="straightConnector1">
            <a:avLst/>
          </a:prstGeom>
          <a:ln>
            <a:solidFill>
              <a:schemeClr val="accent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292797" y="2890286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136119" y="4330426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185410" y="2361241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OJO-</a:t>
            </a:r>
            <a:r>
              <a:rPr lang="en-US" dirty="0" err="1" smtClean="0"/>
              <a:t>GeoApp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87" y="1417638"/>
            <a:ext cx="6829114" cy="47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8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667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We Hope To Accomplish Today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65" y="2376614"/>
            <a:ext cx="12700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186716"/>
            <a:ext cx="18542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760" y="2522074"/>
            <a:ext cx="1198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Radarsat-2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60729" y="2735208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08535" y="5057728"/>
            <a:ext cx="59761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Infrastructure</a:t>
            </a:r>
            <a:r>
              <a:rPr lang="en-US" dirty="0" smtClean="0"/>
              <a:t>: Amazon Web Service (AWS) Elastic Cloud (EC2) Virtual Instance, Storage (S3) and Relational Database Service (RDS)</a:t>
            </a:r>
            <a:endParaRPr lang="en-US" dirty="0"/>
          </a:p>
          <a:p>
            <a:r>
              <a:rPr lang="en-US" b="1" dirty="0" smtClean="0"/>
              <a:t>Run</a:t>
            </a:r>
            <a:r>
              <a:rPr lang="en-US" dirty="0" smtClean="0"/>
              <a:t>: Python Algorithms</a:t>
            </a:r>
            <a:endParaRPr lang="en-US" dirty="0"/>
          </a:p>
          <a:p>
            <a:r>
              <a:rPr lang="en-US" b="1" dirty="0" smtClean="0"/>
              <a:t>Use</a:t>
            </a:r>
            <a:r>
              <a:rPr lang="en-US" dirty="0" smtClean="0"/>
              <a:t>: DEM</a:t>
            </a:r>
            <a:r>
              <a:rPr lang="en-US" dirty="0"/>
              <a:t>, HAND, </a:t>
            </a:r>
            <a:r>
              <a:rPr lang="en-US" dirty="0" err="1" smtClean="0"/>
              <a:t>OpenStreetMap</a:t>
            </a:r>
            <a:r>
              <a:rPr lang="en-US" dirty="0" smtClean="0"/>
              <a:t> Reference Water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29" y="3099192"/>
            <a:ext cx="623211" cy="623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557" y="1429767"/>
            <a:ext cx="786130" cy="10923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267" y="1559821"/>
            <a:ext cx="902179" cy="11656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34754" y="1069316"/>
            <a:ext cx="9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Scientist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776219" y="3420441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092140" y="2655284"/>
            <a:ext cx="564995" cy="674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84687" y="2376614"/>
            <a:ext cx="95287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23472" y="3880798"/>
            <a:ext cx="21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Virtual Instance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75398" y="2655284"/>
            <a:ext cx="118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Flood Map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96442" y="106931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RDS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477" y="1186716"/>
            <a:ext cx="652504" cy="6525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37043" y="756672"/>
            <a:ext cx="904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AWS </a:t>
            </a:r>
            <a:r>
              <a:rPr lang="en-US" dirty="0" smtClean="0"/>
              <a:t>S3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60729" y="2522074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60729" y="1933545"/>
            <a:ext cx="0" cy="588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8929" y="3880798"/>
            <a:ext cx="690876" cy="690876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3858143" y="3646614"/>
            <a:ext cx="474230" cy="299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4991" y="3946414"/>
            <a:ext cx="2076418" cy="7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8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Participants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958142"/>
              </p:ext>
            </p:extLst>
          </p:nvPr>
        </p:nvGraphicFramePr>
        <p:xfrm>
          <a:off x="363104" y="1176580"/>
          <a:ext cx="8573454" cy="49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700"/>
                <a:gridCol w="2485408"/>
                <a:gridCol w="3607346"/>
              </a:tblGrid>
              <a:tr h="481839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Contact</a:t>
                      </a:r>
                      <a:endParaRPr lang="en-US" dirty="0"/>
                    </a:p>
                  </a:txBody>
                  <a:tcPr/>
                </a:tc>
              </a:tr>
              <a:tr h="39839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Ashutosh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Limaye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MSFC-ZP11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ZP11ashutosh.limaye@nasa.gov</a:t>
                      </a:r>
                      <a:endParaRPr lang="en-US" dirty="0"/>
                    </a:p>
                  </a:txBody>
                  <a:tcPr/>
                </a:tc>
              </a:tr>
              <a:tr h="560949">
                <a:tc>
                  <a:txBody>
                    <a:bodyPr/>
                    <a:lstStyle/>
                    <a:p>
                      <a:r>
                        <a:rPr lang="en-US" dirty="0" smtClean="0"/>
                        <a:t>Eric Anderson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NASA/MSFC/UAH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eric.anderson@nasa.gov</a:t>
                      </a:r>
                      <a:endParaRPr lang="en-US" dirty="0"/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dirty="0" smtClean="0"/>
                        <a:t>Africa Flores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NASA/MSFC/UAH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africaixmucane.florescordova@nasa.gov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dirty="0" smtClean="0"/>
                        <a:t>Kris Stanton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NASA/MSFC/USRA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sng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kris.stanton@nasa.gov</a:t>
                      </a:r>
                      <a:r>
                        <a:rPr lang="en-US" b="0" dirty="0" smtClean="0">
                          <a:effectLst/>
                        </a:rPr>
                        <a:t> </a:t>
                      </a:r>
                      <a:endParaRPr lang="en-US" b="0" dirty="0"/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dirty="0" smtClean="0"/>
                        <a:t>Francis Delgado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NASA/MSFC/USRA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sng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francisco.delgadoolivares@nasa.gov</a:t>
                      </a:r>
                      <a:r>
                        <a:rPr lang="en-US" b="0" dirty="0" smtClean="0">
                          <a:effectLst/>
                        </a:rPr>
                        <a:t> </a:t>
                      </a:r>
                      <a:endParaRPr lang="en-US" b="0" dirty="0"/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dirty="0" smtClean="0"/>
                        <a:t>Billy </a:t>
                      </a:r>
                      <a:r>
                        <a:rPr lang="en-US" smtClean="0"/>
                        <a:t>Ashmall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NASA/MSFC/USRA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sng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billy.ashmall@nasa.gov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Anastasia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Wahome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RCMRD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awahome@rcmrd.org</a:t>
                      </a:r>
                      <a:endParaRPr lang="en-US" dirty="0"/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Faith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Mitheu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RCMRD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fmitheu@rcmrd.org</a:t>
                      </a:r>
                      <a:endParaRPr lang="en-US" dirty="0"/>
                    </a:p>
                  </a:txBody>
                  <a:tcPr/>
                </a:tc>
              </a:tr>
              <a:tr h="481839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Denis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Macharia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RCMRD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dmacharia@rcmrd.org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616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338"/>
          </a:xfrm>
        </p:spPr>
        <p:txBody>
          <a:bodyPr>
            <a:normAutofit/>
          </a:bodyPr>
          <a:lstStyle/>
          <a:p>
            <a:r>
              <a:rPr lang="en-US" dirty="0" smtClean="0"/>
              <a:t>Then Publish/Consume…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65" y="2376614"/>
            <a:ext cx="12700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80" y="1186716"/>
            <a:ext cx="18542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206" y="5007579"/>
            <a:ext cx="84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MODIS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71920" y="2735208"/>
            <a:ext cx="39075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29" y="2992744"/>
            <a:ext cx="729660" cy="7296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442" y="1438648"/>
            <a:ext cx="786130" cy="10923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34754" y="1069316"/>
            <a:ext cx="9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Scientist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776219" y="3420441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962679" y="1069316"/>
            <a:ext cx="3435878" cy="413833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929" y="4149551"/>
            <a:ext cx="690876" cy="69087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776219" y="3827514"/>
            <a:ext cx="692710" cy="3907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62679" y="4655761"/>
            <a:ext cx="1059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962679" y="5925645"/>
            <a:ext cx="3435878" cy="672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102102" y="5925566"/>
            <a:ext cx="11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Consumer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687" y="5660558"/>
            <a:ext cx="2076418" cy="7793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1795" y="4958152"/>
            <a:ext cx="1459805" cy="618830"/>
          </a:xfrm>
          <a:prstGeom prst="rect">
            <a:avLst/>
          </a:prstGeom>
        </p:spPr>
      </p:pic>
      <p:sp>
        <p:nvSpPr>
          <p:cNvPr id="32" name="Up-Down Arrow 31"/>
          <p:cNvSpPr/>
          <p:nvPr/>
        </p:nvSpPr>
        <p:spPr>
          <a:xfrm>
            <a:off x="3478746" y="5207649"/>
            <a:ext cx="419238" cy="66239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774165" y="5392316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488399" y="6244262"/>
            <a:ext cx="5772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88399" y="2089598"/>
            <a:ext cx="5772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51795" y="648866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 Users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4687" y="4367719"/>
            <a:ext cx="2462746" cy="3965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502" y="1253982"/>
            <a:ext cx="1499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Radarsat-</a:t>
            </a:r>
            <a:r>
              <a:rPr lang="en-US" dirty="0" smtClean="0"/>
              <a:t>2</a:t>
            </a:r>
          </a:p>
          <a:p>
            <a:r>
              <a:rPr lang="en-US" dirty="0" smtClean="0"/>
              <a:t>CSA/MDA FTP</a:t>
            </a:r>
            <a:endParaRPr lang="en-US" dirty="0"/>
          </a:p>
        </p:txBody>
      </p:sp>
      <p:sp>
        <p:nvSpPr>
          <p:cNvPr id="10" name="Folded Corner 9"/>
          <p:cNvSpPr/>
          <p:nvPr/>
        </p:nvSpPr>
        <p:spPr>
          <a:xfrm>
            <a:off x="2172459" y="1438648"/>
            <a:ext cx="390760" cy="48843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SGF</a:t>
            </a:r>
            <a:endParaRPr lang="en-US" sz="1050" dirty="0"/>
          </a:p>
        </p:txBody>
      </p:sp>
      <p:cxnSp>
        <p:nvCxnSpPr>
          <p:cNvPr id="15" name="Straight Arrow Connector 14"/>
          <p:cNvCxnSpPr>
            <a:endCxn id="10" idx="1"/>
          </p:cNvCxnSpPr>
          <p:nvPr/>
        </p:nvCxnSpPr>
        <p:spPr>
          <a:xfrm>
            <a:off x="1699012" y="1682863"/>
            <a:ext cx="4734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</p:cNvCxnSpPr>
          <p:nvPr/>
        </p:nvCxnSpPr>
        <p:spPr>
          <a:xfrm>
            <a:off x="2367839" y="1927078"/>
            <a:ext cx="195380" cy="4495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572" y="2278916"/>
            <a:ext cx="997253" cy="87259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0" y="2828346"/>
            <a:ext cx="1261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EO-1</a:t>
            </a:r>
          </a:p>
          <a:p>
            <a:r>
              <a:rPr lang="en-US" dirty="0"/>
              <a:t>Landsat-8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1"/>
          <a:srcRect l="-11007" r="57981"/>
          <a:stretch/>
        </p:blipFill>
        <p:spPr>
          <a:xfrm>
            <a:off x="275502" y="4013032"/>
            <a:ext cx="1261937" cy="1012061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1571920" y="4655761"/>
            <a:ext cx="39075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2365" y="372240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NASA OAS NRT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8366" y="5925645"/>
            <a:ext cx="1710192" cy="672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01251" y="6536809"/>
            <a:ext cx="282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</a:t>
            </a:r>
            <a:r>
              <a:rPr lang="en-US" sz="1400" dirty="0" err="1"/>
              <a:t>o</a:t>
            </a:r>
            <a:r>
              <a:rPr lang="en-US" sz="1400" dirty="0" err="1" smtClean="0"/>
              <a:t>jo-streamer.herokuapp.com</a:t>
            </a:r>
            <a:endParaRPr lang="en-US" sz="14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310857" y="3474677"/>
            <a:ext cx="0" cy="5925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488399" y="3481056"/>
            <a:ext cx="1822458" cy="0"/>
          </a:xfrm>
          <a:prstGeom prst="straightConnector1">
            <a:avLst/>
          </a:prstGeom>
          <a:ln>
            <a:solidFill>
              <a:srgbClr val="4F81BD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1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338"/>
          </a:xfrm>
        </p:spPr>
        <p:txBody>
          <a:bodyPr>
            <a:normAutofit/>
          </a:bodyPr>
          <a:lstStyle/>
          <a:p>
            <a:r>
              <a:rPr lang="en-US" dirty="0" smtClean="0"/>
              <a:t>And Later Archive…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65" y="2376614"/>
            <a:ext cx="12700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186716"/>
            <a:ext cx="1854200" cy="1092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29" y="2992744"/>
            <a:ext cx="729660" cy="7296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65657" y="3641384"/>
            <a:ext cx="249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Regional Flood Database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776219" y="3420441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811704" y="1069316"/>
            <a:ext cx="3586853" cy="413833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929" y="4149551"/>
            <a:ext cx="690876" cy="69087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776219" y="3827514"/>
            <a:ext cx="692710" cy="3907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62679" y="4655761"/>
            <a:ext cx="1059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657" y="4149551"/>
            <a:ext cx="718446" cy="6814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952" y="5674937"/>
            <a:ext cx="718446" cy="681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365" y="5377201"/>
            <a:ext cx="1738765" cy="12444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0384" y="6252336"/>
            <a:ext cx="250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Flood Partnership</a:t>
            </a:r>
            <a:endParaRPr lang="en-US" dirty="0"/>
          </a:p>
        </p:txBody>
      </p:sp>
      <p:sp>
        <p:nvSpPr>
          <p:cNvPr id="15" name="Up-Down Arrow 14"/>
          <p:cNvSpPr/>
          <p:nvPr/>
        </p:nvSpPr>
        <p:spPr>
          <a:xfrm>
            <a:off x="6349846" y="4847852"/>
            <a:ext cx="203354" cy="719594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>
            <a:endCxn id="3" idx="1"/>
          </p:cNvCxnSpPr>
          <p:nvPr/>
        </p:nvCxnSpPr>
        <p:spPr>
          <a:xfrm>
            <a:off x="5488399" y="4490258"/>
            <a:ext cx="5772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89952" y="6437002"/>
            <a:ext cx="229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Flood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338"/>
          </a:xfrm>
        </p:spPr>
        <p:txBody>
          <a:bodyPr>
            <a:normAutofit/>
          </a:bodyPr>
          <a:lstStyle/>
          <a:p>
            <a:r>
              <a:rPr lang="en-US" dirty="0" smtClean="0"/>
              <a:t>Let’s Get Started…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65" y="2376614"/>
            <a:ext cx="1270000" cy="127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760" y="2522074"/>
            <a:ext cx="119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Radarsat-2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60729" y="2735208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08535" y="50577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Infrastructure: AWS, RDS</a:t>
            </a:r>
            <a:endParaRPr lang="en-US" dirty="0"/>
          </a:p>
          <a:p>
            <a:r>
              <a:rPr lang="en-US" dirty="0" smtClean="0"/>
              <a:t>DEM</a:t>
            </a:r>
            <a:r>
              <a:rPr lang="en-US" dirty="0"/>
              <a:t>, HAND, Reference </a:t>
            </a:r>
            <a:r>
              <a:rPr lang="en-US" dirty="0" smtClean="0"/>
              <a:t>Water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29" y="3099192"/>
            <a:ext cx="623211" cy="62321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776219" y="3420441"/>
            <a:ext cx="6927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23472" y="3880798"/>
            <a:ext cx="21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Virtual Instance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91169" y="2543368"/>
            <a:ext cx="118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Flood Map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729" y="1222239"/>
            <a:ext cx="18542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416" y="1222239"/>
            <a:ext cx="169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OpenStreetMap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023472" y="1454565"/>
            <a:ext cx="39489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4618" y="1085233"/>
            <a:ext cx="116502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POSTGRES</a:t>
            </a:r>
          </a:p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85331" y="1760441"/>
            <a:ext cx="475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Regional HAND (Height Above Nearest Drainage)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14618" y="2067598"/>
            <a:ext cx="0" cy="246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314618" y="2067598"/>
            <a:ext cx="970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00604" y="4474706"/>
            <a:ext cx="46089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TODO: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Instantiate AWS Virtual Instance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Instantiate AWS Relational Database Service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Populate Database with OSM data (water)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Get </a:t>
            </a:r>
            <a:r>
              <a:rPr lang="en-US" dirty="0" err="1" smtClean="0"/>
              <a:t>HydroSHEDS</a:t>
            </a:r>
            <a:r>
              <a:rPr lang="en-US" dirty="0" smtClean="0"/>
              <a:t> Data  &amp; Generate HAND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Process Radarsat-2 SGF File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Publish It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337962" y="1085233"/>
            <a:ext cx="1367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HydroSHEDS</a:t>
            </a:r>
            <a:endParaRPr lang="en-US" dirty="0"/>
          </a:p>
        </p:txBody>
      </p:sp>
      <p:sp>
        <p:nvSpPr>
          <p:cNvPr id="19" name="Folded Corner 18"/>
          <p:cNvSpPr/>
          <p:nvPr/>
        </p:nvSpPr>
        <p:spPr>
          <a:xfrm>
            <a:off x="6705081" y="1085233"/>
            <a:ext cx="355236" cy="36933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/>
          <p:cNvSpPr/>
          <p:nvPr/>
        </p:nvSpPr>
        <p:spPr>
          <a:xfrm>
            <a:off x="6795316" y="1157708"/>
            <a:ext cx="355236" cy="36933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6882699" y="1269899"/>
            <a:ext cx="355236" cy="36933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315" y="3099192"/>
            <a:ext cx="690876" cy="69087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780535" y="1527041"/>
            <a:ext cx="5327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92608" y="1527041"/>
            <a:ext cx="0" cy="273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3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OpenStreetMap</a:t>
            </a:r>
            <a:r>
              <a:rPr lang="en-US" dirty="0" smtClean="0"/>
              <a:t> Regional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Rationale: </a:t>
            </a:r>
          </a:p>
          <a:p>
            <a:pPr lvl="1"/>
            <a:r>
              <a:rPr lang="en-US" dirty="0" smtClean="0"/>
              <a:t>Regional Surface Reference Water Quick Start</a:t>
            </a:r>
          </a:p>
          <a:p>
            <a:r>
              <a:rPr lang="en-US" dirty="0" smtClean="0"/>
              <a:t>Usage: </a:t>
            </a:r>
          </a:p>
          <a:p>
            <a:pPr lvl="1"/>
            <a:r>
              <a:rPr lang="en-US" dirty="0" smtClean="0"/>
              <a:t>Height Above Nearest Drainage</a:t>
            </a:r>
          </a:p>
          <a:p>
            <a:pPr lvl="1"/>
            <a:r>
              <a:rPr lang="en-US" dirty="0" smtClean="0"/>
              <a:t>Optional Map Layer </a:t>
            </a:r>
            <a:r>
              <a:rPr lang="en-US" dirty="0"/>
              <a:t>F</a:t>
            </a:r>
            <a:r>
              <a:rPr lang="en-US" dirty="0" smtClean="0"/>
              <a:t>or Visualization</a:t>
            </a:r>
          </a:p>
          <a:p>
            <a:pPr lvl="1"/>
            <a:r>
              <a:rPr lang="en-US" dirty="0" smtClean="0"/>
              <a:t>Could be updated at will (</a:t>
            </a:r>
            <a:r>
              <a:rPr lang="en-US" dirty="0" err="1"/>
              <a:t>W</a:t>
            </a:r>
            <a:r>
              <a:rPr lang="en-US" dirty="0" err="1" smtClean="0"/>
              <a:t>aterPedia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cd </a:t>
            </a:r>
            <a:r>
              <a:rPr lang="en-US" sz="1400" dirty="0">
                <a:latin typeface="Courier"/>
                <a:cs typeface="Courier"/>
              </a:rPr>
              <a:t>./data/</a:t>
            </a:r>
            <a:r>
              <a:rPr lang="en-US" sz="1400" dirty="0" err="1">
                <a:latin typeface="Courier"/>
                <a:cs typeface="Courier"/>
              </a:rPr>
              <a:t>osm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Show </a:t>
            </a:r>
            <a:r>
              <a:rPr lang="en-US" sz="1400" dirty="0" err="1" smtClean="0">
                <a:latin typeface="Courier"/>
                <a:cs typeface="Courier"/>
              </a:rPr>
              <a:t>load_all.sh</a:t>
            </a:r>
            <a:endParaRPr lang="en-US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Discuss </a:t>
            </a:r>
            <a:r>
              <a:rPr lang="en-US" sz="1400" dirty="0" err="1" smtClean="0">
                <a:latin typeface="Courier"/>
                <a:cs typeface="Courier"/>
              </a:rPr>
              <a:t>water.style</a:t>
            </a:r>
            <a:endParaRPr lang="en-US" sz="1400" dirty="0" smtClean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08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Height Above Nearest Drainage (HAND)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9854"/>
            <a:ext cx="8229600" cy="42163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Reference: </a:t>
            </a:r>
          </a:p>
          <a:p>
            <a:pPr lvl="1"/>
            <a:r>
              <a:rPr lang="en-US" dirty="0" err="1" smtClean="0"/>
              <a:t>Renno</a:t>
            </a:r>
            <a:r>
              <a:rPr lang="en-US" dirty="0" smtClean="0"/>
              <a:t> &amp; al, 2008</a:t>
            </a:r>
          </a:p>
          <a:p>
            <a:pPr lvl="1"/>
            <a:r>
              <a:rPr lang="en-US" dirty="0" smtClean="0"/>
              <a:t>C.D. </a:t>
            </a:r>
            <a:r>
              <a:rPr lang="en-US" dirty="0" err="1" smtClean="0"/>
              <a:t>Renno</a:t>
            </a:r>
            <a:r>
              <a:rPr lang="en-US" dirty="0" smtClean="0"/>
              <a:t>, A.D. </a:t>
            </a:r>
            <a:r>
              <a:rPr lang="en-US" dirty="0" err="1" smtClean="0"/>
              <a:t>Nobre</a:t>
            </a:r>
            <a:r>
              <a:rPr lang="en-US" dirty="0" smtClean="0"/>
              <a:t>… Journal of Hydrology 2011.03.051 </a:t>
            </a:r>
          </a:p>
          <a:p>
            <a:r>
              <a:rPr lang="en-US" dirty="0" smtClean="0"/>
              <a:t>Paper</a:t>
            </a:r>
          </a:p>
          <a:p>
            <a:pPr lvl="1"/>
            <a:r>
              <a:rPr lang="en-US" sz="1400" dirty="0" smtClean="0">
                <a:hlinkClick r:id="rId2"/>
              </a:rPr>
              <a:t>http://www.researchgate.net/publication/232042361_Author%27s_personal_copy_Height_Above_the_Nearest_Drainage__a_hydrologically_relevant_new_terrain_model</a:t>
            </a:r>
            <a:endParaRPr lang="en-US" sz="1400" dirty="0" smtClean="0"/>
          </a:p>
          <a:p>
            <a:r>
              <a:rPr lang="en-US" dirty="0" smtClean="0"/>
              <a:t>Slide Presentation</a:t>
            </a:r>
            <a:endParaRPr lang="en-US" u="sng" dirty="0" smtClean="0">
              <a:hlinkClick r:id="rId3"/>
            </a:endParaRPr>
          </a:p>
          <a:p>
            <a:pPr lvl="1"/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://www.authorstream.com/Presentation/kritikakothari-1967411-hand-hydrologically-relevant-new-terrain-model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8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New HAND?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 not want to use a conditioned DEM</a:t>
            </a:r>
          </a:p>
          <a:p>
            <a:r>
              <a:rPr lang="en-US" dirty="0" smtClean="0"/>
              <a:t>Had access to actual water reference</a:t>
            </a:r>
          </a:p>
          <a:p>
            <a:pPr lvl="1"/>
            <a:r>
              <a:rPr lang="en-US" dirty="0" smtClean="0"/>
              <a:t>No need to infer it and modify DEM to flow water</a:t>
            </a:r>
          </a:p>
          <a:p>
            <a:r>
              <a:rPr lang="en-US" dirty="0" smtClean="0"/>
              <a:t>Needed python code</a:t>
            </a:r>
          </a:p>
          <a:p>
            <a:r>
              <a:rPr lang="en-US" dirty="0" smtClean="0"/>
              <a:t>Can be regionally customized with better DEM/Water reference</a:t>
            </a:r>
          </a:p>
          <a:p>
            <a:r>
              <a:rPr lang="en-US" dirty="0" smtClean="0"/>
              <a:t>Any feedback is welcome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08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README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File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99247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PDF, PNG, JPG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TIFF, KML/KMZ</a:t>
            </a:r>
          </a:p>
          <a:p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err="1" smtClean="0"/>
              <a:t>TopoJSON</a:t>
            </a:r>
            <a:endParaRPr lang="en-US" dirty="0" smtClean="0"/>
          </a:p>
          <a:p>
            <a:r>
              <a:rPr lang="en-US" dirty="0" smtClean="0"/>
              <a:t>OSM XML bz2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87470" y="1625942"/>
            <a:ext cx="389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7F7F7F"/>
                </a:solidFill>
              </a:rPr>
              <a:t>No Data</a:t>
            </a:r>
            <a:endParaRPr lang="en-US" sz="3200" i="1" dirty="0">
              <a:solidFill>
                <a:srgbClr val="7F7F7F"/>
              </a:solidFill>
            </a:endParaRPr>
          </a:p>
          <a:p>
            <a:r>
              <a:rPr lang="en-US" sz="3200" i="1" dirty="0" err="1" smtClean="0">
                <a:solidFill>
                  <a:srgbClr val="7F7F7F"/>
                </a:solidFill>
              </a:rPr>
              <a:t>Rasters</a:t>
            </a:r>
            <a:r>
              <a:rPr lang="en-US" sz="3200" i="1" dirty="0" smtClean="0">
                <a:solidFill>
                  <a:srgbClr val="7F7F7F"/>
                </a:solidFill>
              </a:rPr>
              <a:t> Are Too Large</a:t>
            </a:r>
            <a:endParaRPr lang="en-US" sz="3200" i="1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3062" y="2901371"/>
            <a:ext cx="4608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http://geojson.org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https://github.com/mbostock/</a:t>
            </a:r>
            <a:r>
              <a:rPr lang="en-US" dirty="0" smtClean="0">
                <a:hlinkClick r:id="rId3"/>
              </a:rPr>
              <a:t>topojson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http://wiki.openstreetmap.org/wiki/</a:t>
            </a:r>
            <a:r>
              <a:rPr lang="en-US" dirty="0" smtClean="0">
                <a:hlinkClick r:id="rId4"/>
              </a:rPr>
              <a:t>OSM_XML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geojson.io</a:t>
            </a:r>
            <a:r>
              <a:rPr lang="en-US" dirty="0" smtClean="0"/>
              <a:t>  Note: Use Chrome as Browser</a:t>
            </a:r>
          </a:p>
          <a:p>
            <a:r>
              <a:rPr lang="en-US" dirty="0" err="1" smtClean="0">
                <a:hlinkClick r:id="rId3"/>
              </a:rPr>
              <a:t>mapshaper.org</a:t>
            </a:r>
            <a:endParaRPr lang="en-US" dirty="0" smtClean="0"/>
          </a:p>
          <a:p>
            <a:r>
              <a:rPr lang="en-US" dirty="0" err="1" smtClean="0"/>
              <a:t>Javascript</a:t>
            </a:r>
            <a:r>
              <a:rPr lang="en-US" dirty="0" smtClean="0"/>
              <a:t> Libraries</a:t>
            </a:r>
          </a:p>
          <a:p>
            <a:pPr lvl="1"/>
            <a:r>
              <a:rPr lang="en-US" dirty="0" smtClean="0">
                <a:hlinkClick r:id="rId4"/>
              </a:rPr>
              <a:t>D3.js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Mapbox.js</a:t>
            </a:r>
            <a:endParaRPr lang="en-US" dirty="0" smtClean="0"/>
          </a:p>
          <a:p>
            <a:r>
              <a:rPr lang="en-US" dirty="0" smtClean="0"/>
              <a:t>Design Studio &amp; Hosted Solutions</a:t>
            </a:r>
          </a:p>
          <a:p>
            <a:pPr lvl="1"/>
            <a:r>
              <a:rPr lang="en-US" dirty="0" err="1" smtClean="0">
                <a:hlinkClick r:id="rId6"/>
              </a:rPr>
              <a:t>Mapbox</a:t>
            </a:r>
            <a:r>
              <a:rPr lang="en-US" dirty="0" smtClean="0">
                <a:hlinkClick r:id="rId6"/>
              </a:rPr>
              <a:t>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Radarsat2</a:t>
            </a:r>
          </a:p>
          <a:p>
            <a:r>
              <a:rPr lang="en-US" dirty="0" smtClean="0"/>
              <a:t>EO-1</a:t>
            </a:r>
          </a:p>
          <a:p>
            <a:r>
              <a:rPr lang="en-US" dirty="0" smtClean="0"/>
              <a:t>Landsat-8</a:t>
            </a:r>
          </a:p>
          <a:p>
            <a:r>
              <a:rPr lang="en-US" dirty="0" smtClean="0"/>
              <a:t>MODIS</a:t>
            </a:r>
          </a:p>
          <a:p>
            <a:r>
              <a:rPr lang="en-US" dirty="0" smtClean="0"/>
              <a:t>Dartmouth Flood Observatory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Sentinel-1, ALOS-2,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TerraSAR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-X…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0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484"/>
            <a:ext cx="8229600" cy="4838174"/>
          </a:xfrm>
        </p:spPr>
        <p:txBody>
          <a:bodyPr>
            <a:noAutofit/>
          </a:bodyPr>
          <a:lstStyle/>
          <a:p>
            <a:r>
              <a:rPr lang="en-US" sz="1800" dirty="0" smtClean="0"/>
              <a:t>Laptop with PowerPoint, </a:t>
            </a:r>
            <a:r>
              <a:rPr lang="en-US" sz="1800" dirty="0" err="1" smtClean="0"/>
              <a:t>Git</a:t>
            </a:r>
            <a:r>
              <a:rPr lang="en-US" sz="1800" dirty="0" smtClean="0"/>
              <a:t>, </a:t>
            </a:r>
            <a:r>
              <a:rPr lang="en-US" sz="1800" dirty="0" err="1" smtClean="0"/>
              <a:t>Navicat</a:t>
            </a:r>
            <a:r>
              <a:rPr lang="en-US" sz="1800" dirty="0" smtClean="0"/>
              <a:t> or </a:t>
            </a:r>
            <a:r>
              <a:rPr lang="en-US" sz="1800" dirty="0" err="1" smtClean="0"/>
              <a:t>pgAdmin</a:t>
            </a:r>
            <a:r>
              <a:rPr lang="en-US" sz="1800" dirty="0" smtClean="0"/>
              <a:t>, </a:t>
            </a:r>
            <a:r>
              <a:rPr lang="en-US" sz="1800" dirty="0" err="1" smtClean="0"/>
              <a:t>TextMate</a:t>
            </a:r>
            <a:r>
              <a:rPr lang="en-US" sz="1800" dirty="0" smtClean="0"/>
              <a:t>/VIM</a:t>
            </a:r>
          </a:p>
          <a:p>
            <a:pPr lvl="1"/>
            <a:r>
              <a:rPr lang="en-US" sz="1800" dirty="0">
                <a:hlinkClick r:id="rId2"/>
              </a:rPr>
              <a:t>http://git-scm.com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/>
            <a:r>
              <a:rPr lang="en-US" sz="1800" dirty="0">
                <a:hlinkClick r:id="rId3"/>
              </a:rPr>
              <a:t>http://www.navicat.com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lvl="1"/>
            <a:r>
              <a:rPr lang="en-US" sz="1800" dirty="0">
                <a:hlinkClick r:id="rId4"/>
              </a:rPr>
              <a:t>http://www.pgadmin.org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>
                <a:hlinkClick r:id="rId5"/>
              </a:rPr>
              <a:t>http://macromates.com</a:t>
            </a:r>
            <a:r>
              <a:rPr lang="en-US" sz="1800" dirty="0" smtClean="0">
                <a:hlinkClick r:id="rId5"/>
              </a:rPr>
              <a:t>/</a:t>
            </a:r>
            <a:r>
              <a:rPr lang="en-US" sz="1800" dirty="0" smtClean="0"/>
              <a:t> </a:t>
            </a:r>
            <a:endParaRPr lang="en-US" sz="1800" dirty="0"/>
          </a:p>
          <a:p>
            <a:r>
              <a:rPr lang="en-US" sz="1800" dirty="0" smtClean="0"/>
              <a:t>Account on </a:t>
            </a:r>
            <a:r>
              <a:rPr lang="en-US" sz="1800" dirty="0" err="1" smtClean="0"/>
              <a:t>GitHub</a:t>
            </a:r>
            <a:r>
              <a:rPr lang="en-US" sz="1800" dirty="0" smtClean="0"/>
              <a:t> [I need to know your handle to make you collaborator]</a:t>
            </a:r>
          </a:p>
          <a:p>
            <a:pPr lvl="1"/>
            <a:r>
              <a:rPr lang="en-US" sz="1800" dirty="0">
                <a:hlinkClick r:id="rId6"/>
              </a:rPr>
              <a:t>https://github.com</a:t>
            </a:r>
            <a:r>
              <a:rPr lang="en-US" sz="1800" dirty="0" smtClean="0">
                <a:hlinkClick r:id="rId6"/>
              </a:rPr>
              <a:t>/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 err="1" smtClean="0"/>
              <a:t>git</a:t>
            </a:r>
            <a:r>
              <a:rPr lang="en-US" sz="1800" dirty="0" smtClean="0"/>
              <a:t> </a:t>
            </a:r>
            <a:r>
              <a:rPr lang="en-US" sz="1800" dirty="0"/>
              <a:t>clone </a:t>
            </a:r>
            <a:r>
              <a:rPr lang="en-US" sz="1800" dirty="0">
                <a:hlinkClick r:id="rId7"/>
              </a:rPr>
              <a:t>https://github.com/vightel</a:t>
            </a:r>
            <a:r>
              <a:rPr lang="en-US" sz="1800" dirty="0" smtClean="0">
                <a:hlinkClick r:id="rId7"/>
              </a:rPr>
              <a:t>/FloodMapsWorkshop.git</a:t>
            </a:r>
            <a:endParaRPr lang="en-US" sz="1800" dirty="0" smtClean="0"/>
          </a:p>
          <a:p>
            <a:pPr lvl="1"/>
            <a:r>
              <a:rPr lang="en-US" sz="1800" dirty="0" smtClean="0"/>
              <a:t>cd </a:t>
            </a:r>
            <a:r>
              <a:rPr lang="en-US" sz="1800" dirty="0" err="1" smtClean="0"/>
              <a:t>FloodMapsWorkshop</a:t>
            </a:r>
            <a:endParaRPr lang="en-US" sz="1800" dirty="0" smtClean="0"/>
          </a:p>
          <a:p>
            <a:pPr lvl="1"/>
            <a:r>
              <a:rPr lang="en-US" sz="1800" dirty="0" smtClean="0"/>
              <a:t>View </a:t>
            </a:r>
            <a:r>
              <a:rPr lang="en-US" sz="1800" dirty="0" err="1" smtClean="0"/>
              <a:t>FloodMappingWorkshop.pptx</a:t>
            </a:r>
            <a:endParaRPr lang="en-US" sz="1800" dirty="0"/>
          </a:p>
          <a:p>
            <a:r>
              <a:rPr lang="en-US" sz="1800" dirty="0" smtClean="0"/>
              <a:t>Account </a:t>
            </a:r>
            <a:r>
              <a:rPr lang="en-US" sz="1800" dirty="0"/>
              <a:t>on Amazon </a:t>
            </a:r>
            <a:r>
              <a:rPr lang="en-US" sz="1800" dirty="0" smtClean="0"/>
              <a:t>AWS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>
                <a:hlinkClick r:id="rId8"/>
              </a:rPr>
              <a:t>http://aws.amazon.com</a:t>
            </a:r>
            <a:r>
              <a:rPr lang="en-US" sz="1800" dirty="0" smtClean="0">
                <a:hlinkClick r:id="rId8"/>
              </a:rPr>
              <a:t>/</a:t>
            </a:r>
            <a:r>
              <a:rPr lang="en-US" sz="1800" dirty="0" smtClean="0"/>
              <a:t> </a:t>
            </a:r>
          </a:p>
          <a:p>
            <a:pPr marL="342900" lvl="1" indent="-342900">
              <a:buFont typeface="Arial"/>
              <a:buChar char="•"/>
            </a:pPr>
            <a:r>
              <a:rPr lang="en-US" sz="1800" dirty="0" smtClean="0"/>
              <a:t>Account on </a:t>
            </a:r>
            <a:r>
              <a:rPr lang="en-US" sz="1800" dirty="0" err="1" smtClean="0"/>
              <a:t>EarthExplorer</a:t>
            </a:r>
            <a:endParaRPr lang="en-US" sz="1800" dirty="0"/>
          </a:p>
          <a:p>
            <a:pPr marL="742950" lvl="2" indent="-342900"/>
            <a:r>
              <a:rPr lang="en-US" sz="1800" dirty="0" smtClean="0">
                <a:hlinkClick r:id="rId9"/>
              </a:rPr>
              <a:t>http</a:t>
            </a:r>
            <a:r>
              <a:rPr lang="en-US" sz="1800" dirty="0">
                <a:hlinkClick r:id="rId9"/>
              </a:rPr>
              <a:t>://earthexplorer.usgs.gov/</a:t>
            </a:r>
            <a:endParaRPr lang="en-US" sz="1800" dirty="0"/>
          </a:p>
          <a:p>
            <a:r>
              <a:rPr lang="en-US" sz="1800" dirty="0" smtClean="0"/>
              <a:t>Access to Radarsat-2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28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Radarsat-2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110" y="2453091"/>
            <a:ext cx="5807690" cy="3673072"/>
          </a:xfrm>
        </p:spPr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Beam Modes</a:t>
            </a:r>
          </a:p>
          <a:p>
            <a:r>
              <a:rPr lang="en-US" dirty="0" smtClean="0"/>
              <a:t>File Formats (SGF)</a:t>
            </a:r>
          </a:p>
          <a:p>
            <a:r>
              <a:rPr lang="en-US" dirty="0" smtClean="0">
                <a:hlinkClick r:id="rId2"/>
              </a:rPr>
              <a:t>Order </a:t>
            </a:r>
            <a:r>
              <a:rPr lang="en-US" dirty="0" smtClean="0"/>
              <a:t>Desk</a:t>
            </a:r>
          </a:p>
          <a:p>
            <a:r>
              <a:rPr lang="en-US" dirty="0" smtClean="0">
                <a:hlinkClick r:id="rId3"/>
              </a:rPr>
              <a:t>Archives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23" y="159983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Radarsat2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63047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Ex:</a:t>
            </a:r>
          </a:p>
          <a:p>
            <a:pPr lvl="1"/>
            <a:r>
              <a:rPr lang="en-US" sz="1300" dirty="0" err="1">
                <a:latin typeface="Courier"/>
                <a:cs typeface="Courier"/>
              </a:rPr>
              <a:t>radarsat_processing.py</a:t>
            </a:r>
            <a:r>
              <a:rPr lang="en-US" sz="1300" dirty="0">
                <a:latin typeface="Courier"/>
                <a:cs typeface="Courier"/>
              </a:rPr>
              <a:t> --scene RS2_OK33065_PK325251_DK290050_F6F_20120825_230857_HH_SGF -v</a:t>
            </a:r>
            <a:endParaRPr lang="en-US" sz="1300" dirty="0" smtClean="0">
              <a:latin typeface="Courier"/>
              <a:cs typeface="Courier"/>
            </a:endParaRPr>
          </a:p>
          <a:p>
            <a:r>
              <a:rPr lang="en-US" dirty="0" smtClean="0"/>
              <a:t>Algorithm Flow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rocess data</a:t>
            </a:r>
          </a:p>
          <a:p>
            <a:pPr lvl="2"/>
            <a:r>
              <a:rPr lang="en-US" dirty="0" smtClean="0"/>
              <a:t>Use HH data</a:t>
            </a:r>
          </a:p>
          <a:p>
            <a:pPr lvl="2"/>
            <a:r>
              <a:rPr lang="en-US" dirty="0" smtClean="0"/>
              <a:t>Threshold (mean/2)</a:t>
            </a:r>
          </a:p>
          <a:p>
            <a:pPr lvl="2"/>
            <a:r>
              <a:rPr lang="en-US" dirty="0" smtClean="0"/>
              <a:t>De-speckle (</a:t>
            </a:r>
            <a:r>
              <a:rPr lang="en-US" dirty="0"/>
              <a:t>M</a:t>
            </a:r>
            <a:r>
              <a:rPr lang="en-US" dirty="0" smtClean="0"/>
              <a:t>edian Filter)</a:t>
            </a:r>
          </a:p>
          <a:p>
            <a:pPr lvl="2"/>
            <a:r>
              <a:rPr lang="en-US" dirty="0" smtClean="0"/>
              <a:t>Morph and Smooth (octagon grey opening)</a:t>
            </a:r>
          </a:p>
          <a:p>
            <a:pPr lvl="2"/>
            <a:r>
              <a:rPr lang="en-US" dirty="0" err="1" smtClean="0"/>
              <a:t>Reproject</a:t>
            </a:r>
            <a:r>
              <a:rPr lang="en-US" dirty="0" smtClean="0"/>
              <a:t> to EPSG 4326</a:t>
            </a:r>
          </a:p>
          <a:p>
            <a:pPr lvl="2"/>
            <a:r>
              <a:rPr lang="en-US" dirty="0" smtClean="0"/>
              <a:t>Mask Out Coastal Data, Watersheds…</a:t>
            </a:r>
          </a:p>
          <a:p>
            <a:pPr lvl="2"/>
            <a:r>
              <a:rPr lang="en-US" dirty="0" smtClean="0"/>
              <a:t>Mask Out HAND</a:t>
            </a:r>
          </a:p>
          <a:p>
            <a:pPr lvl="2"/>
            <a:r>
              <a:rPr lang="en-US" dirty="0" smtClean="0"/>
              <a:t>Convert to </a:t>
            </a:r>
            <a:r>
              <a:rPr lang="en-US" dirty="0" err="1" smtClean="0"/>
              <a:t>topojson</a:t>
            </a:r>
            <a:r>
              <a:rPr lang="en-US" dirty="0" smtClean="0"/>
              <a:t> and simplify 50%</a:t>
            </a:r>
          </a:p>
          <a:p>
            <a:pPr lvl="2"/>
            <a:r>
              <a:rPr lang="en-US" dirty="0" smtClean="0"/>
              <a:t>Generate Artifacts</a:t>
            </a:r>
          </a:p>
          <a:p>
            <a:r>
              <a:rPr lang="en-US" dirty="0" smtClean="0"/>
              <a:t>Load in Database</a:t>
            </a:r>
          </a:p>
          <a:p>
            <a:pPr lvl="1"/>
            <a:r>
              <a:rPr lang="en-US" sz="1600" dirty="0" smtClean="0">
                <a:latin typeface="Courier"/>
                <a:cs typeface="Courier"/>
              </a:rPr>
              <a:t>load_radarsat2.py –scene </a:t>
            </a:r>
            <a:r>
              <a:rPr lang="en-US" sz="1600" dirty="0">
                <a:latin typeface="Courier"/>
                <a:cs typeface="Courier"/>
              </a:rPr>
              <a:t>RS2_OK33065_PK325251_DK290050_F6F_20120825_230857_HH_SGF -v</a:t>
            </a:r>
            <a:endParaRPr lang="en-US" sz="1600" dirty="0" smtClean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22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Radarsat-2 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Topojson</a:t>
            </a:r>
            <a:endParaRPr lang="en-US" dirty="0" smtClean="0"/>
          </a:p>
          <a:p>
            <a:pPr lvl="1"/>
            <a:r>
              <a:rPr lang="en-US" dirty="0" err="1" smtClean="0"/>
              <a:t>surface_water.topojson.gz</a:t>
            </a:r>
            <a:endParaRPr lang="en-US" dirty="0" smtClean="0"/>
          </a:p>
          <a:p>
            <a:r>
              <a:rPr lang="en-US" dirty="0" smtClean="0"/>
              <a:t>Simplified </a:t>
            </a:r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surface_water.json.gz</a:t>
            </a:r>
            <a:endParaRPr lang="en-US" dirty="0" smtClean="0"/>
          </a:p>
          <a:p>
            <a:r>
              <a:rPr lang="en-US" dirty="0" smtClean="0"/>
              <a:t>OSM XML</a:t>
            </a:r>
          </a:p>
          <a:p>
            <a:pPr lvl="1"/>
            <a:r>
              <a:rPr lang="en-US" dirty="0" smtClean="0"/>
              <a:t>surface_water.osm.bz2</a:t>
            </a:r>
          </a:p>
          <a:p>
            <a:r>
              <a:rPr lang="en-US" dirty="0" smtClean="0"/>
              <a:t>Thumbnail (Facebook)</a:t>
            </a:r>
          </a:p>
          <a:p>
            <a:pPr lvl="1"/>
            <a:r>
              <a:rPr lang="en-US" dirty="0" err="1"/>
              <a:t>surface_water_osm.png</a:t>
            </a:r>
            <a:endParaRPr lang="en-US" dirty="0" smtClean="0"/>
          </a:p>
          <a:p>
            <a:r>
              <a:rPr lang="en-US" dirty="0" err="1"/>
              <a:t>o</a:t>
            </a:r>
            <a:r>
              <a:rPr lang="en-US" dirty="0" err="1" smtClean="0"/>
              <a:t>sm</a:t>
            </a:r>
            <a:r>
              <a:rPr lang="en-US" dirty="0" smtClean="0"/>
              <a:t> marshes and water layers…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0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Co-Registration</a:t>
            </a:r>
          </a:p>
          <a:p>
            <a:r>
              <a:rPr lang="en-US" dirty="0" smtClean="0"/>
              <a:t>Proprietary Solution</a:t>
            </a:r>
          </a:p>
          <a:p>
            <a:pPr lvl="1"/>
            <a:r>
              <a:rPr lang="en-US" dirty="0" smtClean="0"/>
              <a:t>PCI </a:t>
            </a:r>
            <a:r>
              <a:rPr lang="en-US" dirty="0" err="1" smtClean="0"/>
              <a:t>Geomatics</a:t>
            </a:r>
            <a:r>
              <a:rPr lang="en-US" dirty="0" smtClean="0"/>
              <a:t> (can be scripted)</a:t>
            </a:r>
          </a:p>
          <a:p>
            <a:r>
              <a:rPr lang="en-US" dirty="0" smtClean="0"/>
              <a:t>NASA </a:t>
            </a:r>
            <a:r>
              <a:rPr lang="en-US" dirty="0"/>
              <a:t>S</a:t>
            </a:r>
            <a:r>
              <a:rPr lang="en-US" dirty="0" smtClean="0"/>
              <a:t>olution in the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98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mapshaper.org</a:t>
            </a:r>
            <a:endParaRPr lang="en-US" dirty="0"/>
          </a:p>
          <a:p>
            <a:r>
              <a:rPr lang="en-US" dirty="0" smtClean="0">
                <a:hlinkClick r:id="rId3"/>
              </a:rPr>
              <a:t>geojson.io</a:t>
            </a:r>
            <a:r>
              <a:rPr lang="en-US" dirty="0" smtClean="0"/>
              <a:t>  </a:t>
            </a:r>
            <a:r>
              <a:rPr lang="en-US" dirty="0"/>
              <a:t>Note: Use Chrome as </a:t>
            </a:r>
            <a:r>
              <a:rPr lang="en-US" dirty="0" smtClean="0"/>
              <a:t>Browser</a:t>
            </a:r>
          </a:p>
          <a:p>
            <a:pPr lvl="1"/>
            <a:r>
              <a:rPr lang="en-US" dirty="0" smtClean="0"/>
              <a:t>Drag </a:t>
            </a:r>
            <a:r>
              <a:rPr lang="en-US" dirty="0" err="1" smtClean="0"/>
              <a:t>topojson</a:t>
            </a:r>
            <a:r>
              <a:rPr lang="en-US" dirty="0" smtClean="0"/>
              <a:t> or </a:t>
            </a:r>
            <a:r>
              <a:rPr lang="en-US" dirty="0" err="1" smtClean="0"/>
              <a:t>geojson</a:t>
            </a:r>
            <a:r>
              <a:rPr lang="en-US" dirty="0" smtClean="0"/>
              <a:t> file onto browser</a:t>
            </a:r>
          </a:p>
          <a:p>
            <a:pPr lvl="1"/>
            <a:r>
              <a:rPr lang="en-US" dirty="0" smtClean="0"/>
              <a:t>Play with simplification of </a:t>
            </a:r>
            <a:r>
              <a:rPr lang="en-US" dirty="0" err="1" smtClean="0"/>
              <a:t>mapshaper</a:t>
            </a:r>
            <a:endParaRPr lang="en-US" dirty="0" smtClean="0"/>
          </a:p>
          <a:p>
            <a:pPr lvl="1"/>
            <a:r>
              <a:rPr lang="en-US" dirty="0" smtClean="0"/>
              <a:t>Quick annotate and share with </a:t>
            </a:r>
            <a:r>
              <a:rPr lang="en-US" dirty="0" err="1" smtClean="0"/>
              <a:t>geojson.io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surface_water_os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53" y="4500109"/>
            <a:ext cx="1973966" cy="20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6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99"/>
            <a:ext cx="8229600" cy="1143000"/>
          </a:xfrm>
        </p:spPr>
        <p:txBody>
          <a:bodyPr/>
          <a:lstStyle/>
          <a:p>
            <a:r>
              <a:rPr lang="en-US" dirty="0" smtClean="0"/>
              <a:t>JOSM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Download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Load surface_water.osm.bz2 directly</a:t>
            </a:r>
          </a:p>
          <a:p>
            <a:r>
              <a:rPr lang="en-US" dirty="0" smtClean="0"/>
              <a:t>Check OSM </a:t>
            </a:r>
            <a:r>
              <a:rPr lang="en-US" dirty="0" smtClean="0">
                <a:hlinkClick r:id="rId3"/>
              </a:rPr>
              <a:t>Tagging</a:t>
            </a:r>
            <a:endParaRPr lang="en-US" dirty="0" smtClean="0"/>
          </a:p>
          <a:p>
            <a:r>
              <a:rPr lang="en-US" dirty="0" smtClean="0"/>
              <a:t>Think </a:t>
            </a:r>
            <a:r>
              <a:rPr lang="en-US" dirty="0" err="1" smtClean="0"/>
              <a:t>WaterPedia</a:t>
            </a:r>
            <a:r>
              <a:rPr lang="en-US" dirty="0" smtClean="0"/>
              <a:t> Concept</a:t>
            </a:r>
          </a:p>
          <a:p>
            <a:pPr lvl="1"/>
            <a:r>
              <a:rPr lang="en-US" dirty="0" smtClean="0"/>
              <a:t>Improve Reference Surface Water</a:t>
            </a:r>
          </a:p>
          <a:p>
            <a:pPr lvl="1"/>
            <a:r>
              <a:rPr lang="en-US" dirty="0" smtClean="0"/>
              <a:t>Connect to Private OSM runtime…</a:t>
            </a:r>
          </a:p>
          <a:p>
            <a:pPr lvl="1"/>
            <a:endParaRPr lang="en-US" dirty="0"/>
          </a:p>
          <a:p>
            <a:r>
              <a:rPr lang="en-US" dirty="0" smtClean="0">
                <a:hlinkClick r:id="rId4"/>
              </a:rPr>
              <a:t>Crowd Sourcing </a:t>
            </a:r>
            <a:r>
              <a:rPr lang="en-US" dirty="0" smtClean="0"/>
              <a:t>V&amp;V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84" y="170330"/>
            <a:ext cx="996869" cy="9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86" y="22370"/>
            <a:ext cx="8229600" cy="1143000"/>
          </a:xfrm>
        </p:spPr>
        <p:txBody>
          <a:bodyPr/>
          <a:lstStyle/>
          <a:p>
            <a:r>
              <a:rPr lang="en-US" dirty="0" smtClean="0"/>
              <a:t>DFO Flood Maps and Flood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71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/>
              </a:rPr>
              <a:t>Dartmouth Flood Observatory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Pakistan Flood 2014</a:t>
            </a:r>
            <a:endParaRPr lang="en-US" dirty="0" smtClean="0"/>
          </a:p>
          <a:p>
            <a:pPr lvl="1"/>
            <a:r>
              <a:rPr lang="en-US" dirty="0" smtClean="0"/>
              <a:t>Get Simplified </a:t>
            </a:r>
            <a:r>
              <a:rPr lang="en-US" dirty="0" smtClean="0">
                <a:hlinkClick r:id="rId4"/>
              </a:rPr>
              <a:t>GeoTIFF</a:t>
            </a:r>
            <a:r>
              <a:rPr lang="en-US" dirty="0" smtClean="0"/>
              <a:t> and associated jpg and rename appropriately for that day</a:t>
            </a:r>
          </a:p>
          <a:p>
            <a:pPr lvl="1"/>
            <a:r>
              <a:rPr lang="en-US" dirty="0" smtClean="0"/>
              <a:t>Generate </a:t>
            </a:r>
            <a:r>
              <a:rPr lang="en-US" dirty="0" err="1" smtClean="0"/>
              <a:t>topojson</a:t>
            </a:r>
            <a:r>
              <a:rPr lang="en-US" dirty="0" smtClean="0"/>
              <a:t> (and </a:t>
            </a:r>
            <a:r>
              <a:rPr lang="en-US" dirty="0" err="1" smtClean="0"/>
              <a:t>geojson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/>
              <a:t>dfo_watermap.py</a:t>
            </a:r>
            <a:r>
              <a:rPr lang="en-US" dirty="0"/>
              <a:t> -v --scene </a:t>
            </a:r>
            <a:r>
              <a:rPr lang="en-US" dirty="0" smtClean="0"/>
              <a:t>20140921_Bangladesh_4178</a:t>
            </a:r>
          </a:p>
          <a:p>
            <a:pPr lvl="1"/>
            <a:r>
              <a:rPr lang="en-US" dirty="0" smtClean="0"/>
              <a:t>Load database</a:t>
            </a:r>
          </a:p>
          <a:p>
            <a:pPr lvl="2"/>
            <a:r>
              <a:rPr lang="en-US" dirty="0" err="1" smtClean="0"/>
              <a:t>load_dfo</a:t>
            </a:r>
            <a:r>
              <a:rPr lang="en-US" dirty="0"/>
              <a:t> </a:t>
            </a:r>
            <a:r>
              <a:rPr lang="en-US" dirty="0" smtClean="0"/>
              <a:t>--scene 20140921_Bangladesh_4178</a:t>
            </a:r>
            <a:endParaRPr lang="en-US" dirty="0"/>
          </a:p>
          <a:p>
            <a:r>
              <a:rPr lang="en-US" dirty="0" smtClean="0"/>
              <a:t>Get </a:t>
            </a:r>
            <a:r>
              <a:rPr lang="en-US" dirty="0" err="1" smtClean="0">
                <a:hlinkClick r:id="rId5"/>
              </a:rPr>
              <a:t>Mapbox</a:t>
            </a:r>
            <a:r>
              <a:rPr lang="en-US" dirty="0" smtClean="0">
                <a:hlinkClick r:id="rId5"/>
              </a:rPr>
              <a:t> Studio</a:t>
            </a:r>
            <a:endParaRPr lang="en-US" dirty="0" smtClean="0"/>
          </a:p>
          <a:p>
            <a:r>
              <a:rPr lang="en-US" dirty="0" smtClean="0"/>
              <a:t>Generate/Publish </a:t>
            </a:r>
            <a:r>
              <a:rPr lang="en-US" dirty="0" smtClean="0">
                <a:hlinkClick r:id="rId6"/>
              </a:rPr>
              <a:t>Style </a:t>
            </a:r>
            <a:r>
              <a:rPr lang="en-US" sz="2000" dirty="0" smtClean="0"/>
              <a:t>(requires </a:t>
            </a:r>
            <a:r>
              <a:rPr lang="en-US" sz="2000" dirty="0" err="1" smtClean="0"/>
              <a:t>MapBox</a:t>
            </a:r>
            <a:r>
              <a:rPr lang="en-US" sz="2000" dirty="0" smtClean="0"/>
              <a:t> Account)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557" y="6026951"/>
            <a:ext cx="2235792" cy="6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2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13222" cy="1613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GeoJSON</a:t>
            </a:r>
            <a:r>
              <a:rPr lang="en-US" sz="3200" dirty="0"/>
              <a:t> </a:t>
            </a:r>
            <a:r>
              <a:rPr lang="en-US" sz="3200" dirty="0" smtClean="0"/>
              <a:t>and </a:t>
            </a:r>
            <a:r>
              <a:rPr lang="en-US" sz="3200" dirty="0" err="1" smtClean="0"/>
              <a:t>GitHUB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for Distributed Flood Records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122912"/>
            <a:ext cx="8229600" cy="4003251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Global Flood Catalog Demo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3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68" y="274638"/>
            <a:ext cx="706713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USGS Earth Explorer</a:t>
            </a:r>
            <a:br>
              <a:rPr lang="en-US" dirty="0" smtClean="0"/>
            </a:br>
            <a:r>
              <a:rPr lang="en-US" dirty="0" smtClean="0"/>
              <a:t>EO-1 and Landsat-8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Pre-requisites</a:t>
            </a:r>
          </a:p>
          <a:p>
            <a:pPr lvl="1"/>
            <a:r>
              <a:rPr lang="en-US" sz="2000" dirty="0" smtClean="0"/>
              <a:t>Account on </a:t>
            </a:r>
            <a:r>
              <a:rPr lang="en-US" sz="2000" dirty="0" smtClean="0">
                <a:hlinkClick r:id="rId2"/>
              </a:rPr>
              <a:t>EarthExplorer</a:t>
            </a:r>
            <a:endParaRPr lang="en-US" sz="2000" dirty="0" smtClean="0"/>
          </a:p>
          <a:p>
            <a:pPr lvl="1"/>
            <a:r>
              <a:rPr lang="en-US" sz="2000" dirty="0"/>
              <a:t>e</a:t>
            </a:r>
            <a:r>
              <a:rPr lang="en-US" sz="2000" dirty="0" smtClean="0"/>
              <a:t>o1, l8 tables loaded in database</a:t>
            </a:r>
          </a:p>
          <a:p>
            <a:r>
              <a:rPr lang="en-US" dirty="0" smtClean="0"/>
              <a:t>Get archived scenes from EO-1, L8… in CSV formats for your AOI and &lt;10% clouds</a:t>
            </a:r>
          </a:p>
          <a:p>
            <a:pPr lvl="1"/>
            <a:r>
              <a:rPr lang="en-US" sz="2000" dirty="0"/>
              <a:t>L</a:t>
            </a:r>
            <a:r>
              <a:rPr lang="en-US" sz="2000" dirty="0" smtClean="0"/>
              <a:t>oad them in the database to allow for on-demand processing</a:t>
            </a:r>
          </a:p>
          <a:p>
            <a:pPr lvl="1"/>
            <a:r>
              <a:rPr lang="en-US" sz="2000" dirty="0" smtClean="0"/>
              <a:t>Update on a regular basis</a:t>
            </a:r>
          </a:p>
          <a:p>
            <a:pPr lvl="1"/>
            <a:r>
              <a:rPr lang="en-US" sz="2000" dirty="0" smtClean="0"/>
              <a:t>Allows users to query for potential good archived data and request processing</a:t>
            </a:r>
          </a:p>
          <a:p>
            <a:r>
              <a:rPr lang="en-US" dirty="0" smtClean="0"/>
              <a:t>Or manually select/download scenes for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79" y="274638"/>
            <a:ext cx="1803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4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Manual Landsat-8 Flood Mapping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 an </a:t>
            </a:r>
            <a:r>
              <a:rPr lang="en-US" dirty="0" smtClean="0"/>
              <a:t>Landsat-8 </a:t>
            </a:r>
            <a:r>
              <a:rPr lang="en-US" dirty="0"/>
              <a:t>&lt;scene&gt;</a:t>
            </a:r>
          </a:p>
          <a:p>
            <a:pPr marL="457200" lvl="1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&gt;cd </a:t>
            </a:r>
            <a:r>
              <a:rPr lang="en-US" sz="1200" dirty="0">
                <a:latin typeface="Courier"/>
                <a:cs typeface="Courier"/>
              </a:rPr>
              <a:t>$WORKSHOP_DIR/data</a:t>
            </a:r>
            <a:r>
              <a:rPr lang="en-US" sz="1200" dirty="0" smtClean="0">
                <a:latin typeface="Courier"/>
                <a:cs typeface="Courier"/>
              </a:rPr>
              <a:t>/l8</a:t>
            </a: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</a:t>
            </a:r>
            <a:r>
              <a:rPr lang="en-US" sz="1200" dirty="0" err="1" smtClean="0">
                <a:latin typeface="Courier"/>
                <a:cs typeface="Courier"/>
              </a:rPr>
              <a:t>mkdir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&lt;scene&gt;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&gt;ftp </a:t>
            </a:r>
            <a:r>
              <a:rPr lang="en-US" sz="1200" dirty="0">
                <a:latin typeface="Courier"/>
                <a:cs typeface="Courier"/>
              </a:rPr>
              <a:t>or </a:t>
            </a:r>
            <a:r>
              <a:rPr lang="en-US" sz="1200" dirty="0" err="1">
                <a:latin typeface="Courier"/>
                <a:cs typeface="Courier"/>
              </a:rPr>
              <a:t>wget</a:t>
            </a:r>
            <a:r>
              <a:rPr lang="en-US" sz="1200" dirty="0">
                <a:latin typeface="Courier"/>
                <a:cs typeface="Courier"/>
              </a:rPr>
              <a:t> &lt;scene&gt;.</a:t>
            </a:r>
            <a:r>
              <a:rPr lang="en-US" sz="1200" dirty="0" err="1">
                <a:latin typeface="Courier"/>
                <a:cs typeface="Courier"/>
              </a:rPr>
              <a:t>tgz</a:t>
            </a:r>
            <a:r>
              <a:rPr lang="en-US" sz="1200" dirty="0">
                <a:latin typeface="Courier"/>
                <a:cs typeface="Courier"/>
              </a:rPr>
              <a:t> to that folder</a:t>
            </a:r>
          </a:p>
          <a:p>
            <a:pPr marL="457200" lvl="1" indent="0">
              <a:buNone/>
            </a:pPr>
            <a:r>
              <a:rPr lang="hu-HU" sz="1200" dirty="0" smtClean="0">
                <a:latin typeface="Courier"/>
                <a:cs typeface="Courier"/>
              </a:rPr>
              <a:t>&gt;tar </a:t>
            </a:r>
            <a:r>
              <a:rPr lang="hu-HU" sz="1200" dirty="0">
                <a:latin typeface="Courier"/>
                <a:cs typeface="Courier"/>
              </a:rPr>
              <a:t>-</a:t>
            </a:r>
            <a:r>
              <a:rPr lang="hu-HU" sz="1200" dirty="0" smtClean="0">
                <a:latin typeface="Courier"/>
                <a:cs typeface="Courier"/>
              </a:rPr>
              <a:t>xvf &lt;scene&gt;.tgz</a:t>
            </a:r>
            <a:endParaRPr lang="hu-HU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>
                <a:latin typeface="Courier"/>
                <a:cs typeface="Courier"/>
              </a:rPr>
              <a:t># Generate Composite for V&amp;</a:t>
            </a:r>
            <a:r>
              <a:rPr lang="en-US" sz="1200" dirty="0" smtClean="0">
                <a:latin typeface="Courier"/>
                <a:cs typeface="Courier"/>
              </a:rPr>
              <a:t>V</a:t>
            </a:r>
          </a:p>
          <a:p>
            <a:pPr marL="457200" lvl="1" indent="0">
              <a:buNone/>
            </a:pPr>
            <a:r>
              <a:rPr lang="fi-FI" sz="1200" dirty="0" smtClean="0">
                <a:latin typeface="Courier"/>
                <a:cs typeface="Courier"/>
              </a:rPr>
              <a:t>&gt;landsat8_composite_toa.py </a:t>
            </a:r>
            <a:r>
              <a:rPr lang="fi-FI" sz="1200" dirty="0" err="1">
                <a:latin typeface="Courier"/>
                <a:cs typeface="Courier"/>
              </a:rPr>
              <a:t>--scene</a:t>
            </a:r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&lt;</a:t>
            </a:r>
            <a:r>
              <a:rPr lang="fi-FI" sz="1200" dirty="0" err="1" smtClean="0">
                <a:latin typeface="Courier"/>
                <a:cs typeface="Courier"/>
              </a:rPr>
              <a:t>scene</a:t>
            </a:r>
            <a:r>
              <a:rPr lang="fi-FI" sz="1200" dirty="0" smtClean="0">
                <a:latin typeface="Courier"/>
                <a:cs typeface="Courier"/>
              </a:rPr>
              <a:t>&gt; </a:t>
            </a:r>
            <a:r>
              <a:rPr lang="fi-FI" sz="1200" dirty="0" err="1" smtClean="0">
                <a:latin typeface="Courier"/>
                <a:cs typeface="Courier"/>
              </a:rPr>
              <a:t>-</a:t>
            </a:r>
            <a:r>
              <a:rPr lang="fi-FI" sz="1200" dirty="0" err="1">
                <a:latin typeface="Courier"/>
                <a:cs typeface="Courier"/>
              </a:rPr>
              <a:t>-red</a:t>
            </a:r>
            <a:r>
              <a:rPr lang="fi-FI" sz="1200" dirty="0">
                <a:latin typeface="Courier"/>
                <a:cs typeface="Courier"/>
              </a:rPr>
              <a:t> 4 </a:t>
            </a:r>
            <a:r>
              <a:rPr lang="fi-FI" sz="1200" dirty="0" err="1">
                <a:latin typeface="Courier"/>
                <a:cs typeface="Courier"/>
              </a:rPr>
              <a:t>--green</a:t>
            </a:r>
            <a:r>
              <a:rPr lang="fi-FI" sz="1200" dirty="0">
                <a:latin typeface="Courier"/>
                <a:cs typeface="Courier"/>
              </a:rPr>
              <a:t> 3 </a:t>
            </a:r>
            <a:r>
              <a:rPr lang="fi-FI" sz="1200" dirty="0" err="1">
                <a:latin typeface="Courier"/>
                <a:cs typeface="Courier"/>
              </a:rPr>
              <a:t>--blue</a:t>
            </a:r>
            <a:r>
              <a:rPr lang="fi-FI" sz="1200" dirty="0">
                <a:latin typeface="Courier"/>
                <a:cs typeface="Courier"/>
              </a:rPr>
              <a:t> 2</a:t>
            </a:r>
          </a:p>
          <a:p>
            <a:pPr marL="457200" lvl="1" indent="0">
              <a:buNone/>
            </a:pPr>
            <a:r>
              <a:rPr lang="fi-FI" sz="1200" dirty="0" smtClean="0">
                <a:latin typeface="Courier"/>
                <a:cs typeface="Courier"/>
              </a:rPr>
              <a:t>&gt;landsat8_composite_toa.py </a:t>
            </a:r>
            <a:r>
              <a:rPr lang="fi-FI" sz="1200" dirty="0" err="1">
                <a:latin typeface="Courier"/>
                <a:cs typeface="Courier"/>
              </a:rPr>
              <a:t>--scene</a:t>
            </a:r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&lt;</a:t>
            </a:r>
            <a:r>
              <a:rPr lang="fi-FI" sz="1200" dirty="0" err="1" smtClean="0">
                <a:latin typeface="Courier"/>
                <a:cs typeface="Courier"/>
              </a:rPr>
              <a:t>scene</a:t>
            </a:r>
            <a:r>
              <a:rPr lang="fi-FI" sz="1200" dirty="0" smtClean="0">
                <a:latin typeface="Courier"/>
                <a:cs typeface="Courier"/>
              </a:rPr>
              <a:t>&gt; </a:t>
            </a:r>
            <a:r>
              <a:rPr lang="fi-FI" sz="1200" dirty="0" err="1" smtClean="0">
                <a:latin typeface="Courier"/>
                <a:cs typeface="Courier"/>
              </a:rPr>
              <a:t>-</a:t>
            </a:r>
            <a:r>
              <a:rPr lang="fi-FI" sz="1200" dirty="0" err="1">
                <a:latin typeface="Courier"/>
                <a:cs typeface="Courier"/>
              </a:rPr>
              <a:t>-red</a:t>
            </a:r>
            <a:r>
              <a:rPr lang="fi-FI" sz="1200" dirty="0">
                <a:latin typeface="Courier"/>
                <a:cs typeface="Courier"/>
              </a:rPr>
              <a:t> 5 </a:t>
            </a:r>
            <a:r>
              <a:rPr lang="fi-FI" sz="1200" dirty="0" err="1">
                <a:latin typeface="Courier"/>
                <a:cs typeface="Courier"/>
              </a:rPr>
              <a:t>--green</a:t>
            </a:r>
            <a:r>
              <a:rPr lang="fi-FI" sz="1200" dirty="0">
                <a:latin typeface="Courier"/>
                <a:cs typeface="Courier"/>
              </a:rPr>
              <a:t> 6 </a:t>
            </a:r>
            <a:r>
              <a:rPr lang="fi-FI" sz="1200" dirty="0" err="1">
                <a:latin typeface="Courier"/>
                <a:cs typeface="Courier"/>
              </a:rPr>
              <a:t>--blue</a:t>
            </a:r>
            <a:r>
              <a:rPr lang="fi-FI" sz="1200" dirty="0">
                <a:latin typeface="Courier"/>
                <a:cs typeface="Courier"/>
              </a:rPr>
              <a:t> 4</a:t>
            </a:r>
          </a:p>
          <a:p>
            <a:pPr marL="457200" lvl="1" indent="0">
              <a:buNone/>
            </a:pPr>
            <a:r>
              <a:rPr lang="fi-FI" sz="1200" dirty="0" smtClean="0">
                <a:latin typeface="Courier"/>
                <a:cs typeface="Courier"/>
              </a:rPr>
              <a:t>&gt;landsat8_composite_toa.py </a:t>
            </a:r>
            <a:r>
              <a:rPr lang="fi-FI" sz="1200" dirty="0" err="1">
                <a:latin typeface="Courier"/>
                <a:cs typeface="Courier"/>
              </a:rPr>
              <a:t>--scene</a:t>
            </a:r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&lt;</a:t>
            </a:r>
            <a:r>
              <a:rPr lang="fi-FI" sz="1200" dirty="0" err="1">
                <a:latin typeface="Courier"/>
                <a:cs typeface="Courier"/>
              </a:rPr>
              <a:t>s</a:t>
            </a:r>
            <a:r>
              <a:rPr lang="fi-FI" sz="1200" dirty="0" err="1" smtClean="0">
                <a:latin typeface="Courier"/>
                <a:cs typeface="Courier"/>
              </a:rPr>
              <a:t>cene</a:t>
            </a:r>
            <a:r>
              <a:rPr lang="fi-FI" sz="1200" dirty="0" smtClean="0">
                <a:latin typeface="Courier"/>
                <a:cs typeface="Courier"/>
              </a:rPr>
              <a:t>&gt; </a:t>
            </a:r>
            <a:r>
              <a:rPr lang="fi-FI" sz="1200" dirty="0" err="1" smtClean="0">
                <a:latin typeface="Courier"/>
                <a:cs typeface="Courier"/>
              </a:rPr>
              <a:t>-</a:t>
            </a:r>
            <a:r>
              <a:rPr lang="fi-FI" sz="1200" dirty="0" err="1">
                <a:latin typeface="Courier"/>
                <a:cs typeface="Courier"/>
              </a:rPr>
              <a:t>-red</a:t>
            </a:r>
            <a:r>
              <a:rPr lang="fi-FI" sz="1200" dirty="0">
                <a:latin typeface="Courier"/>
                <a:cs typeface="Courier"/>
              </a:rPr>
              <a:t> 7 </a:t>
            </a:r>
            <a:r>
              <a:rPr lang="fi-FI" sz="1200" dirty="0" err="1">
                <a:latin typeface="Courier"/>
                <a:cs typeface="Courier"/>
              </a:rPr>
              <a:t>--green</a:t>
            </a:r>
            <a:r>
              <a:rPr lang="fi-FI" sz="1200" dirty="0">
                <a:latin typeface="Courier"/>
                <a:cs typeface="Courier"/>
              </a:rPr>
              <a:t> 5 </a:t>
            </a:r>
            <a:r>
              <a:rPr lang="fi-FI" sz="1200" dirty="0" err="1">
                <a:latin typeface="Courier"/>
                <a:cs typeface="Courier"/>
              </a:rPr>
              <a:t>--blue</a:t>
            </a:r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4</a:t>
            </a:r>
          </a:p>
          <a:p>
            <a:pPr marL="457200" lvl="1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>
                <a:latin typeface="Courier"/>
                <a:cs typeface="Courier"/>
              </a:rPr>
              <a:t># </a:t>
            </a:r>
            <a:r>
              <a:rPr lang="en-US" sz="1200" dirty="0" smtClean="0">
                <a:latin typeface="Courier"/>
                <a:cs typeface="Courier"/>
              </a:rPr>
              <a:t>Process it</a:t>
            </a: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&gt;landsat8_toa_watermap.py </a:t>
            </a:r>
            <a:r>
              <a:rPr lang="en-US" sz="1200" dirty="0">
                <a:latin typeface="Courier"/>
                <a:cs typeface="Courier"/>
              </a:rPr>
              <a:t>--scene </a:t>
            </a:r>
            <a:r>
              <a:rPr lang="fi-FI" sz="1200" dirty="0">
                <a:latin typeface="Courier"/>
                <a:cs typeface="Courier"/>
              </a:rPr>
              <a:t>&lt;</a:t>
            </a:r>
            <a:r>
              <a:rPr lang="fi-FI" sz="1200" dirty="0" err="1">
                <a:latin typeface="Courier"/>
                <a:cs typeface="Courier"/>
              </a:rPr>
              <a:t>scene</a:t>
            </a:r>
            <a:r>
              <a:rPr lang="fi-FI" sz="1200" dirty="0">
                <a:latin typeface="Courier"/>
                <a:cs typeface="Courier"/>
              </a:rPr>
              <a:t>&gt; </a:t>
            </a:r>
            <a:r>
              <a:rPr lang="en-US" sz="1200" dirty="0" smtClean="0">
                <a:latin typeface="Courier"/>
                <a:cs typeface="Courier"/>
              </a:rPr>
              <a:t>-</a:t>
            </a:r>
            <a:r>
              <a:rPr lang="en-US" sz="1200" dirty="0">
                <a:latin typeface="Courier"/>
                <a:cs typeface="Courier"/>
              </a:rPr>
              <a:t>v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&gt;landsat8_to_topojson.py </a:t>
            </a:r>
            <a:r>
              <a:rPr lang="en-US" sz="1200" dirty="0">
                <a:latin typeface="Courier"/>
                <a:cs typeface="Courier"/>
              </a:rPr>
              <a:t>--scene </a:t>
            </a:r>
            <a:r>
              <a:rPr lang="fi-FI" sz="1200" dirty="0">
                <a:latin typeface="Courier"/>
                <a:cs typeface="Courier"/>
              </a:rPr>
              <a:t>&lt;</a:t>
            </a:r>
            <a:r>
              <a:rPr lang="fi-FI" sz="1200" dirty="0" err="1">
                <a:latin typeface="Courier"/>
                <a:cs typeface="Courier"/>
              </a:rPr>
              <a:t>scene</a:t>
            </a:r>
            <a:r>
              <a:rPr lang="fi-FI" sz="1200" dirty="0">
                <a:latin typeface="Courier"/>
                <a:cs typeface="Courier"/>
              </a:rPr>
              <a:t>&gt; </a:t>
            </a:r>
            <a:r>
              <a:rPr lang="en-US" sz="1200" dirty="0" smtClean="0">
                <a:latin typeface="Courier"/>
                <a:cs typeface="Courier"/>
              </a:rPr>
              <a:t>-</a:t>
            </a:r>
            <a:r>
              <a:rPr lang="en-US" sz="1200" dirty="0">
                <a:latin typeface="Courier"/>
                <a:cs typeface="Courier"/>
              </a:rPr>
              <a:t>v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&gt;landsat8_browseimage.py </a:t>
            </a:r>
            <a:r>
              <a:rPr lang="en-US" sz="1200" dirty="0">
                <a:latin typeface="Courier"/>
                <a:cs typeface="Courier"/>
              </a:rPr>
              <a:t>--scene </a:t>
            </a:r>
            <a:r>
              <a:rPr lang="fi-FI" sz="1200" dirty="0">
                <a:latin typeface="Courier"/>
                <a:cs typeface="Courier"/>
              </a:rPr>
              <a:t>&lt;</a:t>
            </a:r>
            <a:r>
              <a:rPr lang="fi-FI" sz="1200" dirty="0" err="1">
                <a:latin typeface="Courier"/>
                <a:cs typeface="Courier"/>
              </a:rPr>
              <a:t>scene</a:t>
            </a:r>
            <a:r>
              <a:rPr lang="fi-FI" sz="1200" dirty="0">
                <a:latin typeface="Courier"/>
                <a:cs typeface="Courier"/>
              </a:rPr>
              <a:t>&gt; </a:t>
            </a:r>
            <a:r>
              <a:rPr lang="en-US" sz="1200" dirty="0" smtClean="0">
                <a:latin typeface="Courier"/>
                <a:cs typeface="Courier"/>
              </a:rPr>
              <a:t>-</a:t>
            </a:r>
            <a:r>
              <a:rPr lang="en-US" sz="1200" dirty="0">
                <a:latin typeface="Courier"/>
                <a:cs typeface="Courier"/>
              </a:rPr>
              <a:t>v</a:t>
            </a:r>
          </a:p>
          <a:p>
            <a:pPr marL="457200" lvl="1" indent="0">
              <a:buNone/>
            </a:pPr>
            <a:endParaRPr lang="en-US" sz="1200" b="1" dirty="0" smtClean="0"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cs typeface="Courier"/>
              </a:rPr>
              <a:t># Load it</a:t>
            </a:r>
          </a:p>
          <a:p>
            <a:pPr marL="457200" lvl="1" indent="0">
              <a:buNone/>
            </a:pPr>
            <a:r>
              <a:rPr lang="en-US" sz="1200" dirty="0" smtClean="0">
                <a:cs typeface="Courier"/>
              </a:rPr>
              <a:t>&gt; load_l8.py --scene </a:t>
            </a:r>
            <a:r>
              <a:rPr lang="fi-FI" sz="1200" dirty="0">
                <a:latin typeface="Courier"/>
                <a:cs typeface="Courier"/>
              </a:rPr>
              <a:t>&lt;</a:t>
            </a:r>
            <a:r>
              <a:rPr lang="fi-FI" sz="1200" dirty="0" err="1">
                <a:latin typeface="Courier"/>
                <a:cs typeface="Courier"/>
              </a:rPr>
              <a:t>scene</a:t>
            </a:r>
            <a:r>
              <a:rPr lang="fi-FI" sz="1200" dirty="0">
                <a:latin typeface="Courier"/>
                <a:cs typeface="Courier"/>
              </a:rPr>
              <a:t>&gt; </a:t>
            </a:r>
            <a:r>
              <a:rPr lang="en-US" sz="1200" dirty="0">
                <a:latin typeface="Courier"/>
                <a:cs typeface="Courier"/>
              </a:rPr>
              <a:t>-v</a:t>
            </a:r>
          </a:p>
          <a:p>
            <a:pPr marL="457200" lvl="1" indent="0">
              <a:buNone/>
            </a:pPr>
            <a:endParaRPr lang="en-US" sz="1200" b="1" dirty="0" smtClean="0">
              <a:cs typeface="Courier"/>
            </a:endParaRPr>
          </a:p>
          <a:p>
            <a:pPr marL="457200" lvl="1" indent="0">
              <a:buNone/>
            </a:pPr>
            <a:r>
              <a:rPr lang="en-US" sz="1200" b="1" dirty="0" smtClean="0">
                <a:cs typeface="Courier"/>
              </a:rPr>
              <a:t>Notes</a:t>
            </a:r>
            <a:r>
              <a:rPr lang="en-US" sz="1200" dirty="0">
                <a:cs typeface="Courier"/>
              </a:rPr>
              <a:t>: 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Algorithm is using MNDWI and </a:t>
            </a:r>
            <a:r>
              <a:rPr lang="en-US" sz="1200" dirty="0" smtClean="0">
                <a:cs typeface="Courier"/>
              </a:rPr>
              <a:t>TOA, uses internal cloud masking (</a:t>
            </a:r>
            <a:r>
              <a:rPr lang="en-US" sz="1200" dirty="0" err="1" smtClean="0">
                <a:cs typeface="Courier"/>
              </a:rPr>
              <a:t>bqa</a:t>
            </a:r>
            <a:r>
              <a:rPr lang="en-US" sz="1200" dirty="0" smtClean="0">
                <a:cs typeface="Courier"/>
              </a:rPr>
              <a:t>)</a:t>
            </a:r>
            <a:endParaRPr lang="en-US" sz="1200" dirty="0">
              <a:cs typeface="Courier"/>
            </a:endParaRP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HAND masking could be added </a:t>
            </a:r>
            <a:r>
              <a:rPr lang="en-US" sz="1200" dirty="0" smtClean="0">
                <a:cs typeface="Courier"/>
              </a:rPr>
              <a:t>easily (see </a:t>
            </a:r>
            <a:r>
              <a:rPr lang="en-US" sz="1200" dirty="0" err="1" smtClean="0">
                <a:cs typeface="Courier"/>
              </a:rPr>
              <a:t>radarsat</a:t>
            </a:r>
            <a:r>
              <a:rPr lang="en-US" sz="1200" dirty="0" smtClean="0">
                <a:cs typeface="Courier"/>
              </a:rPr>
              <a:t> script)</a:t>
            </a:r>
          </a:p>
          <a:p>
            <a:pPr marL="457200" lvl="1" indent="0">
              <a:buNone/>
            </a:pPr>
            <a:r>
              <a:rPr lang="en-US" sz="1200" dirty="0" smtClean="0">
                <a:cs typeface="Courier"/>
              </a:rPr>
              <a:t>	Could use another algorithm from DFO (see website)</a:t>
            </a:r>
            <a:endParaRPr lang="en-US" sz="1200" dirty="0"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385" y="92022"/>
            <a:ext cx="2116994" cy="11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9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Integrate with the Hubs?</a:t>
            </a:r>
          </a:p>
          <a:p>
            <a:r>
              <a:rPr lang="en-US" dirty="0" smtClean="0"/>
              <a:t>How Have We Done It In The Past?</a:t>
            </a:r>
          </a:p>
          <a:p>
            <a:r>
              <a:rPr lang="en-US" dirty="0" smtClean="0"/>
              <a:t>What We Have Learned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8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Manual EO-1 Flood Mapping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Get an EO-</a:t>
            </a:r>
            <a:r>
              <a:rPr lang="en-US" dirty="0"/>
              <a:t>1 </a:t>
            </a:r>
            <a:r>
              <a:rPr lang="en-US" dirty="0" smtClean="0"/>
              <a:t>&lt;scene&gt;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&gt;cd $WORKSHOP_DIR/data/eo1_ali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</a:t>
            </a:r>
            <a:r>
              <a:rPr lang="en-US" sz="1200" dirty="0" err="1" smtClean="0">
                <a:latin typeface="Courier"/>
                <a:cs typeface="Courier"/>
              </a:rPr>
              <a:t>mkdir</a:t>
            </a:r>
            <a:r>
              <a:rPr lang="en-US" sz="1200" dirty="0" smtClean="0">
                <a:latin typeface="Courier"/>
                <a:cs typeface="Courier"/>
              </a:rPr>
              <a:t> &lt;scene&gt;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&gt;ftp or </a:t>
            </a:r>
            <a:r>
              <a:rPr lang="en-US" sz="1200" dirty="0" err="1" smtClean="0">
                <a:latin typeface="Courier"/>
                <a:cs typeface="Courier"/>
              </a:rPr>
              <a:t>wget</a:t>
            </a:r>
            <a:r>
              <a:rPr lang="en-US" sz="1200" dirty="0" smtClean="0">
                <a:latin typeface="Courier"/>
                <a:cs typeface="Courier"/>
              </a:rPr>
              <a:t> &lt;scene&gt;.</a:t>
            </a:r>
            <a:r>
              <a:rPr lang="en-US" sz="1200" dirty="0" err="1" smtClean="0">
                <a:latin typeface="Courier"/>
                <a:cs typeface="Courier"/>
              </a:rPr>
              <a:t>tgz</a:t>
            </a:r>
            <a:r>
              <a:rPr lang="en-US" sz="1200" dirty="0" smtClean="0">
                <a:latin typeface="Courier"/>
                <a:cs typeface="Courier"/>
              </a:rPr>
              <a:t> to that folder</a:t>
            </a:r>
          </a:p>
          <a:p>
            <a:pPr marL="457200" lvl="1" indent="0">
              <a:buNone/>
            </a:pPr>
            <a:r>
              <a:rPr lang="hu-HU" sz="1200" dirty="0" smtClean="0">
                <a:latin typeface="Courier"/>
                <a:cs typeface="Courier"/>
              </a:rPr>
              <a:t>&gt;tar </a:t>
            </a:r>
            <a:r>
              <a:rPr lang="hu-HU" sz="1200" dirty="0">
                <a:latin typeface="Courier"/>
                <a:cs typeface="Courier"/>
              </a:rPr>
              <a:t>-</a:t>
            </a:r>
            <a:r>
              <a:rPr lang="hu-HU" sz="1200" dirty="0" smtClean="0">
                <a:latin typeface="Courier"/>
                <a:cs typeface="Courier"/>
              </a:rPr>
              <a:t>xvf &lt;scene&gt;.tgz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# Generate </a:t>
            </a:r>
            <a:r>
              <a:rPr lang="en-US" sz="1200" dirty="0">
                <a:latin typeface="Courier"/>
                <a:cs typeface="Courier"/>
              </a:rPr>
              <a:t>Composite for V&amp;V [ 5-4-3 for example]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&gt;eo1_ali_composite.py </a:t>
            </a:r>
            <a:r>
              <a:rPr lang="en-US" sz="1200" dirty="0">
                <a:latin typeface="Courier"/>
                <a:cs typeface="Courier"/>
              </a:rPr>
              <a:t>--scene EO1A0090472014197110P0_SG1_01 --red 5 --green 4 --blue </a:t>
            </a:r>
            <a:r>
              <a:rPr lang="en-US" sz="1200" dirty="0" smtClean="0">
                <a:latin typeface="Courier"/>
                <a:cs typeface="Courier"/>
              </a:rPr>
              <a:t>3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# Generate </a:t>
            </a:r>
            <a:r>
              <a:rPr lang="en-US" sz="1200" dirty="0">
                <a:latin typeface="Courier"/>
                <a:cs typeface="Courier"/>
              </a:rPr>
              <a:t>Cloud Mask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&gt;eo1_ali_cloudmask.py </a:t>
            </a:r>
            <a:r>
              <a:rPr lang="en-US" sz="1200" dirty="0">
                <a:latin typeface="Courier"/>
                <a:cs typeface="Courier"/>
              </a:rPr>
              <a:t>--scene EO1A0090472014197110P0_SG1_01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# Generate </a:t>
            </a:r>
            <a:r>
              <a:rPr lang="en-US" sz="1200" dirty="0">
                <a:latin typeface="Courier"/>
                <a:cs typeface="Courier"/>
              </a:rPr>
              <a:t>Water map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&gt;eo1_ali_watermap.py </a:t>
            </a:r>
            <a:r>
              <a:rPr lang="en-US" sz="1200" dirty="0">
                <a:latin typeface="Courier"/>
                <a:cs typeface="Courier"/>
              </a:rPr>
              <a:t>--scene EO1A0090472014197110P0_SG1_01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# Generate </a:t>
            </a:r>
            <a:r>
              <a:rPr lang="en-US" sz="1200" dirty="0">
                <a:latin typeface="Courier"/>
                <a:cs typeface="Courier"/>
              </a:rPr>
              <a:t>Flood vectors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&gt;eo1_to_topojson.py </a:t>
            </a:r>
            <a:r>
              <a:rPr lang="en-US" sz="1200" dirty="0">
                <a:latin typeface="Courier"/>
                <a:cs typeface="Courier"/>
              </a:rPr>
              <a:t>--scene EO1A0090472014197110P0_SG1_01</a:t>
            </a:r>
          </a:p>
          <a:p>
            <a:pPr marL="457200" lvl="1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# Generate </a:t>
            </a:r>
            <a:r>
              <a:rPr lang="en-US" sz="1200" dirty="0" err="1">
                <a:latin typeface="Courier"/>
                <a:cs typeface="Courier"/>
              </a:rPr>
              <a:t>BrowseImage</a:t>
            </a: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dirty="0" smtClean="0">
                <a:latin typeface="Courier"/>
                <a:cs typeface="Courier"/>
              </a:rPr>
              <a:t>&gt;eo1_ali_browseimage.py </a:t>
            </a:r>
            <a:r>
              <a:rPr lang="en-US" sz="1200" dirty="0">
                <a:latin typeface="Courier"/>
                <a:cs typeface="Courier"/>
              </a:rPr>
              <a:t>--scene </a:t>
            </a:r>
            <a:r>
              <a:rPr lang="en-US" sz="1200" dirty="0" smtClean="0">
                <a:latin typeface="Courier"/>
                <a:cs typeface="Courier"/>
              </a:rPr>
              <a:t>EO1A0090472014197110P0_SG1_01</a:t>
            </a:r>
          </a:p>
          <a:p>
            <a:pPr marL="457200" lvl="1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sz="1200" b="1" dirty="0" smtClean="0">
                <a:cs typeface="Courier"/>
              </a:rPr>
              <a:t>Notes</a:t>
            </a:r>
            <a:r>
              <a:rPr lang="en-US" sz="1200" dirty="0" smtClean="0">
                <a:cs typeface="Courier"/>
              </a:rPr>
              <a:t>: 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  <a:r>
              <a:rPr lang="en-US" sz="1200" dirty="0" smtClean="0">
                <a:cs typeface="Courier"/>
              </a:rPr>
              <a:t>ALI Instrument for wider coverage ~35sqkm @30m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  <a:r>
              <a:rPr lang="en-US" sz="1200" dirty="0" smtClean="0">
                <a:cs typeface="Courier"/>
              </a:rPr>
              <a:t>Algorithm uses MNDWI and TOA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  <a:r>
              <a:rPr lang="en-US" sz="1200" dirty="0" smtClean="0">
                <a:cs typeface="Courier"/>
              </a:rPr>
              <a:t>HAND masking could be added easily (see </a:t>
            </a:r>
            <a:r>
              <a:rPr lang="en-US" sz="1200" dirty="0" err="1" smtClean="0">
                <a:cs typeface="Courier"/>
              </a:rPr>
              <a:t>radarsat</a:t>
            </a:r>
            <a:r>
              <a:rPr lang="en-US" sz="1200" dirty="0" smtClean="0">
                <a:cs typeface="Courier"/>
              </a:rPr>
              <a:t> script)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  <a:r>
              <a:rPr lang="en-US" sz="1200" dirty="0" smtClean="0">
                <a:cs typeface="Courier"/>
              </a:rPr>
              <a:t>Results could be improved with Atmospheric Correction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  <a:r>
              <a:rPr lang="en-US" sz="1200" dirty="0" smtClean="0">
                <a:cs typeface="Courier"/>
              </a:rPr>
              <a:t>Needs Haze removal if Atmospheric Correction is not used…</a:t>
            </a:r>
          </a:p>
          <a:p>
            <a:pPr marL="457200" lvl="1" indent="0">
              <a:buNone/>
            </a:pPr>
            <a:r>
              <a:rPr lang="en-US" sz="1200" dirty="0">
                <a:cs typeface="Courier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85" y="156439"/>
            <a:ext cx="1691629" cy="10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5426"/>
            <a:ext cx="8229600" cy="865501"/>
          </a:xfrm>
        </p:spPr>
        <p:txBody>
          <a:bodyPr/>
          <a:lstStyle/>
          <a:p>
            <a:r>
              <a:rPr lang="en-US" dirty="0" smtClean="0"/>
              <a:t>Manual MODIS Flood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2052"/>
            <a:ext cx="8229600" cy="43041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Go To NASA </a:t>
            </a:r>
            <a:r>
              <a:rPr lang="en-US" sz="2800" dirty="0" smtClean="0">
                <a:hlinkClick r:id="rId2"/>
              </a:rPr>
              <a:t>OAS </a:t>
            </a:r>
            <a:r>
              <a:rPr lang="en-US" sz="2800" dirty="0" smtClean="0"/>
              <a:t>Server</a:t>
            </a:r>
          </a:p>
          <a:p>
            <a:pPr marL="0" indent="0">
              <a:buNone/>
            </a:pPr>
            <a:r>
              <a:rPr lang="en-US" sz="2400" dirty="0" smtClean="0"/>
              <a:t>Find </a:t>
            </a:r>
            <a:r>
              <a:rPr lang="en-US" sz="2400" dirty="0"/>
              <a:t>your </a:t>
            </a:r>
            <a:r>
              <a:rPr lang="en-US" sz="2400" dirty="0" smtClean="0"/>
              <a:t>Tile </a:t>
            </a:r>
            <a:r>
              <a:rPr lang="en-US" sz="2400" dirty="0"/>
              <a:t>of </a:t>
            </a:r>
            <a:r>
              <a:rPr lang="en-US" sz="2400" dirty="0" smtClean="0"/>
              <a:t>Interest </a:t>
            </a:r>
          </a:p>
          <a:p>
            <a:pPr marL="0" indent="0">
              <a:buNone/>
            </a:pPr>
            <a:r>
              <a:rPr lang="en-US" sz="2400" dirty="0" smtClean="0"/>
              <a:t>Select 2</a:t>
            </a:r>
            <a:r>
              <a:rPr lang="en-US" sz="2400" dirty="0"/>
              <a:t>-day </a:t>
            </a:r>
            <a:r>
              <a:rPr lang="en-US" sz="2400" dirty="0" smtClean="0"/>
              <a:t>product composite</a:t>
            </a:r>
          </a:p>
          <a:p>
            <a:pPr marL="0" indent="0">
              <a:buNone/>
            </a:pPr>
            <a:r>
              <a:rPr lang="en-US" sz="2400" dirty="0" smtClean="0"/>
              <a:t>Select year </a:t>
            </a:r>
            <a:r>
              <a:rPr lang="en-US" sz="2400" dirty="0"/>
              <a:t>and day of </a:t>
            </a:r>
            <a:r>
              <a:rPr lang="en-US" sz="2400" dirty="0" smtClean="0"/>
              <a:t>year</a:t>
            </a:r>
          </a:p>
          <a:p>
            <a:pPr marL="0" indent="0">
              <a:buNone/>
            </a:pPr>
            <a:r>
              <a:rPr lang="en-US" sz="2400" dirty="0" smtClean="0"/>
              <a:t>Download MWP </a:t>
            </a:r>
            <a:r>
              <a:rPr lang="en-US" sz="2400" dirty="0" err="1" smtClean="0"/>
              <a:t>GeoTIFF</a:t>
            </a:r>
            <a:r>
              <a:rPr lang="en-US" sz="2400" dirty="0" smtClean="0"/>
              <a:t> </a:t>
            </a:r>
            <a:r>
              <a:rPr lang="en-US" sz="2400" dirty="0"/>
              <a:t>to ~/data/</a:t>
            </a:r>
            <a:r>
              <a:rPr lang="en-US" sz="2400" dirty="0" err="1"/>
              <a:t>modis</a:t>
            </a:r>
            <a:r>
              <a:rPr lang="en-US" sz="2400" dirty="0"/>
              <a:t>/YYYY/</a:t>
            </a:r>
            <a:r>
              <a:rPr lang="en-US" sz="2400" dirty="0" err="1"/>
              <a:t>doy</a:t>
            </a:r>
            <a:r>
              <a:rPr lang="en-US" sz="2400" dirty="0"/>
              <a:t>/</a:t>
            </a:r>
            <a:r>
              <a:rPr lang="en-US" sz="2400" dirty="0" smtClean="0"/>
              <a:t>TILE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smtClean="0">
                <a:latin typeface="Courier"/>
                <a:cs typeface="Courier"/>
              </a:rPr>
              <a:t>&gt;cd </a:t>
            </a:r>
            <a:r>
              <a:rPr lang="en-US" sz="2000" dirty="0">
                <a:latin typeface="Courier"/>
                <a:cs typeface="Courier"/>
              </a:rPr>
              <a:t>$WORKSHOP_DIR/python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&gt;</a:t>
            </a:r>
            <a:r>
              <a:rPr lang="en-US" sz="2000" dirty="0" err="1" smtClean="0">
                <a:latin typeface="Courier"/>
                <a:cs typeface="Courier"/>
              </a:rPr>
              <a:t>modis.py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-y 2012 -d 234 -t 080W020N -p 2 </a:t>
            </a:r>
            <a:r>
              <a:rPr lang="en-US" sz="2000" dirty="0" smtClean="0">
                <a:latin typeface="Courier"/>
                <a:cs typeface="Courier"/>
              </a:rPr>
              <a:t>–v</a:t>
            </a:r>
          </a:p>
          <a:p>
            <a:pPr marL="0" indent="0">
              <a:buNone/>
            </a:pPr>
            <a:endParaRPr lang="en-US" sz="2000" b="1" dirty="0" smtClean="0">
              <a:cs typeface="Courier"/>
            </a:endParaRPr>
          </a:p>
          <a:p>
            <a:pPr marL="0" indent="0">
              <a:buNone/>
            </a:pPr>
            <a:r>
              <a:rPr lang="en-US" sz="2000" b="1" dirty="0" smtClean="0">
                <a:cs typeface="Courier"/>
              </a:rPr>
              <a:t>NOTES</a:t>
            </a:r>
            <a:r>
              <a:rPr lang="en-US" sz="2000" dirty="0" smtClean="0">
                <a:cs typeface="Courier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cs typeface="Courier"/>
              </a:rPr>
              <a:t>	</a:t>
            </a:r>
            <a:r>
              <a:rPr lang="en-US" sz="2000" dirty="0" smtClean="0">
                <a:cs typeface="Courier"/>
              </a:rPr>
              <a:t>You really need to mask the Coastal Waters</a:t>
            </a:r>
          </a:p>
          <a:p>
            <a:pPr marL="0" indent="0">
              <a:buNone/>
            </a:pPr>
            <a:r>
              <a:rPr lang="en-US" sz="2000" dirty="0">
                <a:cs typeface="Courier"/>
              </a:rPr>
              <a:t>	</a:t>
            </a:r>
            <a:r>
              <a:rPr lang="en-US" sz="2000" dirty="0" smtClean="0">
                <a:cs typeface="Courier"/>
              </a:rPr>
              <a:t>Need to add HAND (see radarsat-2)</a:t>
            </a:r>
          </a:p>
          <a:p>
            <a:pPr marL="0" indent="0">
              <a:buNone/>
            </a:pPr>
            <a:r>
              <a:rPr lang="en-US" sz="2000" dirty="0">
                <a:cs typeface="Courier"/>
              </a:rPr>
              <a:t>	</a:t>
            </a:r>
            <a:r>
              <a:rPr lang="en-US" sz="2000" dirty="0" smtClean="0">
                <a:cs typeface="Courier"/>
              </a:rPr>
              <a:t>Need to remove Tile limitation and just support user AOI request</a:t>
            </a:r>
          </a:p>
          <a:p>
            <a:pPr marL="0" indent="0">
              <a:buNone/>
            </a:pPr>
            <a:r>
              <a:rPr lang="en-US" sz="2000" dirty="0">
                <a:cs typeface="Courier"/>
              </a:rPr>
              <a:t>	</a:t>
            </a:r>
            <a:r>
              <a:rPr lang="en-US" sz="2000" dirty="0" smtClean="0">
                <a:cs typeface="Courier"/>
              </a:rPr>
              <a:t>This should really be done on the OAS side (and support global </a:t>
            </a:r>
            <a:r>
              <a:rPr lang="en-US" sz="2000" dirty="0" err="1" smtClean="0">
                <a:cs typeface="Courier"/>
              </a:rPr>
              <a:t>vectorization</a:t>
            </a:r>
            <a:r>
              <a:rPr lang="en-US" sz="2000" dirty="0" smtClean="0">
                <a:cs typeface="Courier"/>
              </a:rPr>
              <a:t>)</a:t>
            </a:r>
            <a:endParaRPr lang="en-US" sz="2000" dirty="0"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9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Disaster Architecture Overview</a:t>
            </a:r>
          </a:p>
          <a:p>
            <a:r>
              <a:rPr lang="en-US" dirty="0" smtClean="0"/>
              <a:t>Instantiate VI and Database</a:t>
            </a:r>
          </a:p>
          <a:p>
            <a:r>
              <a:rPr lang="en-US" dirty="0" smtClean="0"/>
              <a:t>Load Database &amp; Generate HAND</a:t>
            </a:r>
          </a:p>
          <a:p>
            <a:r>
              <a:rPr lang="en-US" dirty="0" smtClean="0"/>
              <a:t>Manual Processing of</a:t>
            </a:r>
          </a:p>
          <a:p>
            <a:pPr lvl="1"/>
            <a:r>
              <a:rPr lang="en-US" dirty="0" smtClean="0"/>
              <a:t>Radarsat2, EO-1, Landsat-9, MODIS, DFO</a:t>
            </a:r>
          </a:p>
          <a:p>
            <a:r>
              <a:rPr lang="en-US" dirty="0" smtClean="0"/>
              <a:t>Visualization of Data</a:t>
            </a:r>
          </a:p>
          <a:p>
            <a:r>
              <a:rPr lang="en-US" dirty="0" smtClean="0"/>
              <a:t>JOSM, OSM and </a:t>
            </a:r>
            <a:r>
              <a:rPr lang="en-US" dirty="0" err="1" smtClean="0"/>
              <a:t>WaterPedia</a:t>
            </a:r>
            <a:endParaRPr lang="en-US" dirty="0" smtClean="0"/>
          </a:p>
          <a:p>
            <a:r>
              <a:rPr lang="en-US" dirty="0" smtClean="0"/>
              <a:t>Create Flood Event Records and Use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995" y="1517094"/>
            <a:ext cx="1422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9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What With The Hubs?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GEOSS Products [Dalia </a:t>
            </a:r>
            <a:r>
              <a:rPr lang="en-US" dirty="0" err="1" smtClean="0"/>
              <a:t>Kirschbaum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Landslide Susceptibility Maps</a:t>
            </a:r>
          </a:p>
          <a:p>
            <a:pPr lvl="1"/>
            <a:r>
              <a:rPr lang="en-US" dirty="0" smtClean="0"/>
              <a:t>Landslide </a:t>
            </a:r>
            <a:r>
              <a:rPr lang="en-US" dirty="0" err="1" smtClean="0"/>
              <a:t>Nowcast</a:t>
            </a:r>
            <a:endParaRPr lang="en-US" dirty="0" smtClean="0"/>
          </a:p>
          <a:p>
            <a:pPr lvl="1"/>
            <a:r>
              <a:rPr lang="en-US" dirty="0" smtClean="0"/>
              <a:t>Precipitation</a:t>
            </a:r>
          </a:p>
          <a:p>
            <a:pPr lvl="1"/>
            <a:r>
              <a:rPr lang="en-US" dirty="0" smtClean="0"/>
              <a:t>Soil Moisture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Flood Maps</a:t>
            </a:r>
          </a:p>
          <a:p>
            <a:pPr lvl="1"/>
            <a:r>
              <a:rPr lang="en-US" dirty="0" smtClean="0"/>
              <a:t>Flood </a:t>
            </a:r>
            <a:r>
              <a:rPr lang="en-US" dirty="0" err="1" smtClean="0"/>
              <a:t>Nowcast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Earthquakes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Fires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Volcanoes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5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132"/>
            <a:ext cx="8229600" cy="1143000"/>
          </a:xfrm>
        </p:spPr>
        <p:txBody>
          <a:bodyPr/>
          <a:lstStyle/>
          <a:p>
            <a:r>
              <a:rPr lang="en-US" dirty="0" smtClean="0"/>
              <a:t>Flood Maps 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718012" cy="817577"/>
          </a:xfrm>
        </p:spPr>
        <p:txBody>
          <a:bodyPr/>
          <a:lstStyle/>
          <a:p>
            <a:r>
              <a:rPr lang="en-US" dirty="0" smtClean="0"/>
              <a:t>1990-X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52" y="1417638"/>
            <a:ext cx="2996297" cy="192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997" y="1383764"/>
            <a:ext cx="2769803" cy="196006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642108" y="2161346"/>
            <a:ext cx="274889" cy="2564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86638" y="3886788"/>
            <a:ext cx="145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~ 2 Weeks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775345" y="2417777"/>
            <a:ext cx="622019" cy="5391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723511" y="3718935"/>
            <a:ext cx="362844" cy="3628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879" y="3599153"/>
            <a:ext cx="2273300" cy="149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529" y="4589937"/>
            <a:ext cx="2540000" cy="203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63" y="2804697"/>
            <a:ext cx="851260" cy="107826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1658718" y="3364633"/>
            <a:ext cx="352990" cy="2345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49669" y="100746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25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05961" cy="829788"/>
          </a:xfrm>
        </p:spPr>
        <p:txBody>
          <a:bodyPr/>
          <a:lstStyle/>
          <a:p>
            <a:r>
              <a:rPr lang="en-US" dirty="0" smtClean="0"/>
              <a:t>2000-2010 Open </a:t>
            </a:r>
            <a:r>
              <a:rPr lang="en-US" dirty="0" err="1" smtClean="0"/>
              <a:t>GeoSpatial</a:t>
            </a:r>
            <a:r>
              <a:rPr lang="en-US" dirty="0" smtClean="0"/>
              <a:t> Web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97517" y="271084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7175" y="332725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40477" y="3511925"/>
            <a:ext cx="61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94924" y="4035496"/>
            <a:ext cx="54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92376" y="440482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SensorML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58732" y="495882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GML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02854" y="3317099"/>
            <a:ext cx="69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WMS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97391" y="3883925"/>
            <a:ext cx="6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WCS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93066" y="3501765"/>
            <a:ext cx="96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GEOTIFF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93066" y="4023497"/>
            <a:ext cx="11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KML/KMZ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53505" y="4589494"/>
            <a:ext cx="57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HDF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09743" y="3317099"/>
            <a:ext cx="89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NetCDF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97391" y="5143492"/>
            <a:ext cx="80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WMTS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44549" y="532815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XML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651882" y="5697490"/>
            <a:ext cx="14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XML-Schema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20" y="4589493"/>
            <a:ext cx="2149263" cy="21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Goals and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 overall architecture for disasters</a:t>
            </a:r>
          </a:p>
          <a:p>
            <a:r>
              <a:rPr lang="en-US" dirty="0" smtClean="0"/>
              <a:t>Introduction to </a:t>
            </a:r>
            <a:r>
              <a:rPr lang="en-US" dirty="0" err="1" smtClean="0"/>
              <a:t>floodmap</a:t>
            </a:r>
            <a:r>
              <a:rPr lang="en-US" dirty="0" smtClean="0"/>
              <a:t> processing, visualization and distribution</a:t>
            </a:r>
          </a:p>
          <a:p>
            <a:r>
              <a:rPr lang="en-US" dirty="0" smtClean="0"/>
              <a:t>Understand </a:t>
            </a:r>
            <a:r>
              <a:rPr lang="en-US" dirty="0"/>
              <a:t>current issues and limitations</a:t>
            </a:r>
          </a:p>
          <a:p>
            <a:r>
              <a:rPr lang="en-US" dirty="0" smtClean="0"/>
              <a:t>Be able [eventually] to instantiate a regional node to process, visualize and distribute GEOSS </a:t>
            </a:r>
            <a:r>
              <a:rPr lang="en-US" dirty="0" err="1" smtClean="0"/>
              <a:t>floodmap</a:t>
            </a:r>
            <a:r>
              <a:rPr lang="en-US" dirty="0" smtClean="0"/>
              <a:t> products from various satellites (Radarsat-2, EO-1, L8, MODIS…) or sites such DFO, OAS…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7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Disaster Architecture Overview</a:t>
            </a:r>
          </a:p>
          <a:p>
            <a:r>
              <a:rPr lang="en-US" dirty="0" smtClean="0"/>
              <a:t>Instantiate VI and Database</a:t>
            </a:r>
          </a:p>
          <a:p>
            <a:r>
              <a:rPr lang="en-US" dirty="0" smtClean="0"/>
              <a:t>Load Database &amp; Generate HAND</a:t>
            </a:r>
          </a:p>
          <a:p>
            <a:r>
              <a:rPr lang="en-US" dirty="0" smtClean="0"/>
              <a:t>Process Manually</a:t>
            </a:r>
          </a:p>
          <a:p>
            <a:pPr lvl="1"/>
            <a:r>
              <a:rPr lang="en-US" dirty="0" smtClean="0"/>
              <a:t>Radarsat2, EO-1, Landsat-9, MODIS, DFO</a:t>
            </a:r>
          </a:p>
          <a:p>
            <a:r>
              <a:rPr lang="en-US" dirty="0" smtClean="0"/>
              <a:t>Visualize Data</a:t>
            </a:r>
          </a:p>
          <a:p>
            <a:r>
              <a:rPr lang="en-US" dirty="0" smtClean="0"/>
              <a:t>Crowd-source with JOSM, OSM and </a:t>
            </a:r>
            <a:r>
              <a:rPr lang="en-US" dirty="0" err="1" smtClean="0"/>
              <a:t>WaterPedia</a:t>
            </a:r>
            <a:endParaRPr lang="en-US" dirty="0" smtClean="0"/>
          </a:p>
          <a:p>
            <a:r>
              <a:rPr lang="en-US" dirty="0" smtClean="0"/>
              <a:t>Create Flood Event Records and Use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4A47-3CE9-9541-865B-5C4AF75C56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6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5989</TotalTime>
  <Words>1826</Words>
  <Application>Microsoft Macintosh PowerPoint</Application>
  <PresentationFormat>On-screen Show (4:3)</PresentationFormat>
  <Paragraphs>479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Flood Mapping Workshop Huntsville, AL  Sept 24-25, 2014</vt:lpstr>
      <vt:lpstr>Participants</vt:lpstr>
      <vt:lpstr>Pre-Requisites</vt:lpstr>
      <vt:lpstr>Why?</vt:lpstr>
      <vt:lpstr>Integrating What With The Hubs?</vt:lpstr>
      <vt:lpstr>Flood Maps Before</vt:lpstr>
      <vt:lpstr>Before</vt:lpstr>
      <vt:lpstr>Goals and Expectations</vt:lpstr>
      <vt:lpstr>Part I Goals</vt:lpstr>
      <vt:lpstr>PowerPoint Presentation</vt:lpstr>
      <vt:lpstr>Open GeoSocial Video</vt:lpstr>
      <vt:lpstr>Multi-Faceted</vt:lpstr>
      <vt:lpstr>Multi-Faceted</vt:lpstr>
      <vt:lpstr>Multi-Faceted</vt:lpstr>
      <vt:lpstr>Multi-Faceted</vt:lpstr>
      <vt:lpstr>Architecture</vt:lpstr>
      <vt:lpstr>Architecture</vt:lpstr>
      <vt:lpstr>OJO-GeoApp</vt:lpstr>
      <vt:lpstr>What We Hope To Accomplish Today</vt:lpstr>
      <vt:lpstr>Then Publish/Consume…</vt:lpstr>
      <vt:lpstr>And Later Archive…</vt:lpstr>
      <vt:lpstr>Let’s Get Started…</vt:lpstr>
      <vt:lpstr>OpenStreetMap Regional Database</vt:lpstr>
      <vt:lpstr>Height Above Nearest Drainage (HAND)</vt:lpstr>
      <vt:lpstr>Why A New HAND?</vt:lpstr>
      <vt:lpstr>Building HAND</vt:lpstr>
      <vt:lpstr>Intro to File Formats</vt:lpstr>
      <vt:lpstr>Visualization Tools</vt:lpstr>
      <vt:lpstr>Workshop Data Sources</vt:lpstr>
      <vt:lpstr>Radarsat-2</vt:lpstr>
      <vt:lpstr>Radarsat2 Processing</vt:lpstr>
      <vt:lpstr>Radarsat-2 Artifacts</vt:lpstr>
      <vt:lpstr>Open Issues</vt:lpstr>
      <vt:lpstr>Visualize It</vt:lpstr>
      <vt:lpstr>JOSM</vt:lpstr>
      <vt:lpstr>DFO Flood Maps and Flood Events</vt:lpstr>
      <vt:lpstr>GeoJSON and GitHUB for Distributed Flood Records</vt:lpstr>
      <vt:lpstr>USGS Earth Explorer EO-1 and Landsat-8 Data Sets</vt:lpstr>
      <vt:lpstr>Manual Landsat-8 Flood Mapping</vt:lpstr>
      <vt:lpstr>Manual EO-1 Flood Mapping</vt:lpstr>
      <vt:lpstr>Manual MODIS Flood Maps</vt:lpstr>
      <vt:lpstr>Part I Recap</vt:lpstr>
    </vt:vector>
  </TitlesOfParts>
  <Company>Vightel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Large Scale Distributed Multi-Hazard Architecture For GEOSS </dc:title>
  <dc:creator>Patrice Cappelaere</dc:creator>
  <cp:lastModifiedBy>Pat Cappelaere</cp:lastModifiedBy>
  <cp:revision>86</cp:revision>
  <dcterms:created xsi:type="dcterms:W3CDTF">2014-06-27T14:00:39Z</dcterms:created>
  <dcterms:modified xsi:type="dcterms:W3CDTF">2014-09-26T14:19:25Z</dcterms:modified>
</cp:coreProperties>
</file>